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8F5CEA-A985-47EE-9F26-2F2428AA6D0A}">
  <a:tblStyle styleId="{D88F5CEA-A985-47EE-9F26-2F2428AA6D0A}"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02c4eab2a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02c4eab2a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02c4eab2a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02c4eab2a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02c4eab2a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02c4eab2a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02c4eab2a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02c4eab2a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02c4eab2a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02c4eab2a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02c4eab2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02c4eab2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f079017b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f079017b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079017b2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079017b2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079017b2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079017b2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da156274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da156274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da156274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da156274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02c4eab2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02c4eab2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Font typeface="Lato"/>
              <a:buChar char="●"/>
            </a:pPr>
            <a:r>
              <a:rPr lang="en-GB" sz="1000">
                <a:solidFill>
                  <a:schemeClr val="dk1"/>
                </a:solidFill>
                <a:latin typeface="Lato"/>
                <a:ea typeface="Lato"/>
                <a:cs typeface="Lato"/>
                <a:sym typeface="Lato"/>
              </a:rPr>
              <a:t>In the presence of high capacity electrodes, Lithiation and delithiation are one of the main factors responsible for the short life span of Lithium-based batteries. The SOC dependent mechanical properties of cathode materials as well as crack simulation will be estimated through molecular dynamics simulations using Large-scale Atomic/Molecular Massively Parallel Simulator (LAMMPS).</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02c4eab2a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02c4eab2a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079017b2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079017b2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079017b2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079017b2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da156274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da156274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079017b2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079017b2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02c4eab2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02c4eab2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02c4eab2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02c4eab2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02c4eab2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02c4eab2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02c4eab2a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02c4eab2a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02c4eab2a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02c4eab2a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f02c4eab2a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f02c4eab2a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02c4eab2a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02c4eab2a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6.jpg"/><Relationship Id="rId6" Type="http://schemas.openxmlformats.org/officeDocument/2006/relationships/image" Target="../media/image8.jpg"/><Relationship Id="rId7"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apple.com/in/" TargetMode="External"/><Relationship Id="rId4" Type="http://schemas.openxmlformats.org/officeDocument/2006/relationships/hyperlink" Target="https://batteryuniversity.com/article/bu-301a-types-of-battery-cell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6.png"/><Relationship Id="rId5" Type="http://schemas.openxmlformats.org/officeDocument/2006/relationships/image" Target="../media/image17.jpg"/><Relationship Id="rId6"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Design aspects of Li-ion battery for electric vehicles</a:t>
            </a:r>
            <a:endParaRPr/>
          </a:p>
        </p:txBody>
      </p:sp>
      <p:sp>
        <p:nvSpPr>
          <p:cNvPr id="87" name="Google Shape;87;p13"/>
          <p:cNvSpPr txBox="1"/>
          <p:nvPr/>
        </p:nvSpPr>
        <p:spPr>
          <a:xfrm>
            <a:off x="882850" y="2794375"/>
            <a:ext cx="71625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latin typeface="Lato"/>
                <a:ea typeface="Lato"/>
                <a:cs typeface="Lato"/>
                <a:sym typeface="Lato"/>
              </a:rPr>
              <a:t>Under the Supervision of</a:t>
            </a:r>
            <a:endParaRPr i="1">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Dr. B. Pattabhi Ramaiah</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i="1" lang="en-GB">
                <a:latin typeface="Lato"/>
                <a:ea typeface="Lato"/>
                <a:cs typeface="Lato"/>
                <a:sym typeface="Lato"/>
              </a:rPr>
              <a:t>Submitted by</a:t>
            </a:r>
            <a:endParaRPr i="1">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Prateek Gandhi</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MTech, Mechanical Systems Design</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IIT Bhubaneswar</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
        <p:nvSpPr>
          <p:cNvPr id="88" name="Google Shape;88;p1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a:t>
            </a:r>
            <a:r>
              <a:rPr lang="en-GB" sz="900">
                <a:solidFill>
                  <a:srgbClr val="434343"/>
                </a:solidFill>
                <a:latin typeface="Lato"/>
                <a:ea typeface="Lato"/>
                <a:cs typeface="Lato"/>
                <a:sym typeface="Lato"/>
              </a:rPr>
              <a:t>-09-2021</a:t>
            </a:r>
            <a:endParaRPr sz="900">
              <a:solidFill>
                <a:srgbClr val="434343"/>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aphicFrame>
        <p:nvGraphicFramePr>
          <p:cNvPr id="179" name="Google Shape;179;p22"/>
          <p:cNvGraphicFramePr/>
          <p:nvPr/>
        </p:nvGraphicFramePr>
        <p:xfrm>
          <a:off x="1226313" y="294063"/>
          <a:ext cx="3000000" cy="3000000"/>
        </p:xfrm>
        <a:graphic>
          <a:graphicData uri="http://schemas.openxmlformats.org/drawingml/2006/table">
            <a:tbl>
              <a:tblPr>
                <a:noFill/>
                <a:tableStyleId>{D88F5CEA-A985-47EE-9F26-2F2428AA6D0A}</a:tableStyleId>
              </a:tblPr>
              <a:tblGrid>
                <a:gridCol w="1338275"/>
                <a:gridCol w="1338275"/>
                <a:gridCol w="1338275"/>
                <a:gridCol w="1338275"/>
                <a:gridCol w="1338275"/>
              </a:tblGrid>
              <a:tr h="731150">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Battery</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Energy Density</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(Wh/kg)</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Cyclability</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(Cycles)</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Advantages</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Disadvantages</a:t>
                      </a:r>
                      <a:endParaRPr sz="1000">
                        <a:latin typeface="Times New Roman"/>
                        <a:ea typeface="Times New Roman"/>
                        <a:cs typeface="Times New Roman"/>
                        <a:sym typeface="Times New Roman"/>
                      </a:endParaRPr>
                    </a:p>
                  </a:txBody>
                  <a:tcPr marT="63500" marB="63500" marR="63500" marL="63500"/>
                </a:tc>
              </a:tr>
              <a:tr h="1095900">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LCO</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150–190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500–1000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Technological maturity,</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Low-self discharge,</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High discharge voltage</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High cost,</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low inherent safety</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r>
              <a:tr h="731150">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LMO</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100–140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1000–1500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High inherent safety,</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Cobalt-free</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Low energy density</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r>
              <a:tr h="731150">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LFP</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 90–140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up to 2000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High inherent safety</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Low energy density</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t/>
                      </a:r>
                      <a:endParaRPr sz="1000">
                        <a:latin typeface="Times New Roman"/>
                        <a:ea typeface="Times New Roman"/>
                        <a:cs typeface="Times New Roman"/>
                        <a:sym typeface="Times New Roman"/>
                      </a:endParaRPr>
                    </a:p>
                  </a:txBody>
                  <a:tcPr marT="63500" marB="63500" marR="63500" marL="63500"/>
                </a:tc>
              </a:tr>
              <a:tr h="525525">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NCA</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200–250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1000–1500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Low cobalt content</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Capacity fade at</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elevated temperature</a:t>
                      </a:r>
                      <a:endParaRPr sz="1000">
                        <a:latin typeface="Times New Roman"/>
                        <a:ea typeface="Times New Roman"/>
                        <a:cs typeface="Times New Roman"/>
                        <a:sym typeface="Times New Roman"/>
                      </a:endParaRPr>
                    </a:p>
                  </a:txBody>
                  <a:tcPr marT="63500" marB="63500" marR="63500" marL="63500"/>
                </a:tc>
              </a:tr>
              <a:tr h="525525">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NMC</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140–200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1000–2000</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Low cobalt content</a:t>
                      </a:r>
                      <a:endParaRPr sz="1000">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Safety issues in</a:t>
                      </a:r>
                      <a:endParaRPr sz="10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lang="en-GB" sz="1000">
                          <a:latin typeface="Times New Roman"/>
                          <a:ea typeface="Times New Roman"/>
                          <a:cs typeface="Times New Roman"/>
                          <a:sym typeface="Times New Roman"/>
                        </a:rPr>
                        <a:t>Ni-rich batteries</a:t>
                      </a:r>
                      <a:endParaRPr sz="1000">
                        <a:latin typeface="Times New Roman"/>
                        <a:ea typeface="Times New Roman"/>
                        <a:cs typeface="Times New Roman"/>
                        <a:sym typeface="Times New Roman"/>
                      </a:endParaRPr>
                    </a:p>
                  </a:txBody>
                  <a:tcPr marT="63500" marB="63500" marR="63500" marL="63500"/>
                </a:tc>
              </a:tr>
            </a:tbl>
          </a:graphicData>
        </a:graphic>
      </p:graphicFrame>
      <p:sp>
        <p:nvSpPr>
          <p:cNvPr id="180" name="Google Shape;180;p22"/>
          <p:cNvSpPr txBox="1"/>
          <p:nvPr/>
        </p:nvSpPr>
        <p:spPr>
          <a:xfrm>
            <a:off x="1492813" y="-35375"/>
            <a:ext cx="640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Table: Comparison of different cathode materials</a:t>
            </a:r>
            <a:endParaRPr>
              <a:latin typeface="Lato"/>
              <a:ea typeface="Lato"/>
              <a:cs typeface="Lato"/>
              <a:sym typeface="Lato"/>
            </a:endParaRPr>
          </a:p>
        </p:txBody>
      </p:sp>
      <p:sp>
        <p:nvSpPr>
          <p:cNvPr id="181" name="Google Shape;181;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2" name="Google Shape;182;p22"/>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Comparison of different cathode materials</a:t>
            </a:r>
            <a:endParaRPr/>
          </a:p>
        </p:txBody>
      </p:sp>
      <p:pic>
        <p:nvPicPr>
          <p:cNvPr id="188" name="Google Shape;188;p23"/>
          <p:cNvPicPr preferRelativeResize="0"/>
          <p:nvPr/>
        </p:nvPicPr>
        <p:blipFill>
          <a:blip r:embed="rId3">
            <a:alphaModFix/>
          </a:blip>
          <a:stretch>
            <a:fillRect/>
          </a:stretch>
        </p:blipFill>
        <p:spPr>
          <a:xfrm>
            <a:off x="729450" y="2043828"/>
            <a:ext cx="1436393" cy="1324134"/>
          </a:xfrm>
          <a:prstGeom prst="rect">
            <a:avLst/>
          </a:prstGeom>
          <a:noFill/>
          <a:ln>
            <a:noFill/>
          </a:ln>
        </p:spPr>
      </p:pic>
      <p:pic>
        <p:nvPicPr>
          <p:cNvPr id="189" name="Google Shape;189;p23"/>
          <p:cNvPicPr preferRelativeResize="0"/>
          <p:nvPr/>
        </p:nvPicPr>
        <p:blipFill>
          <a:blip r:embed="rId4">
            <a:alphaModFix/>
          </a:blip>
          <a:stretch>
            <a:fillRect/>
          </a:stretch>
        </p:blipFill>
        <p:spPr>
          <a:xfrm>
            <a:off x="2310425" y="2061100"/>
            <a:ext cx="1436400" cy="1319690"/>
          </a:xfrm>
          <a:prstGeom prst="rect">
            <a:avLst/>
          </a:prstGeom>
          <a:noFill/>
          <a:ln>
            <a:noFill/>
          </a:ln>
        </p:spPr>
      </p:pic>
      <p:pic>
        <p:nvPicPr>
          <p:cNvPr id="190" name="Google Shape;190;p23"/>
          <p:cNvPicPr preferRelativeResize="0"/>
          <p:nvPr/>
        </p:nvPicPr>
        <p:blipFill rotWithShape="1">
          <a:blip r:embed="rId5">
            <a:alphaModFix/>
          </a:blip>
          <a:srcRect b="0" l="2085" r="0" t="0"/>
          <a:stretch/>
        </p:blipFill>
        <p:spPr>
          <a:xfrm>
            <a:off x="3985725" y="2034025"/>
            <a:ext cx="1447688" cy="1324125"/>
          </a:xfrm>
          <a:prstGeom prst="rect">
            <a:avLst/>
          </a:prstGeom>
          <a:noFill/>
          <a:ln>
            <a:noFill/>
          </a:ln>
        </p:spPr>
      </p:pic>
      <p:pic>
        <p:nvPicPr>
          <p:cNvPr id="191" name="Google Shape;191;p23"/>
          <p:cNvPicPr preferRelativeResize="0"/>
          <p:nvPr/>
        </p:nvPicPr>
        <p:blipFill>
          <a:blip r:embed="rId6">
            <a:alphaModFix/>
          </a:blip>
          <a:stretch>
            <a:fillRect/>
          </a:stretch>
        </p:blipFill>
        <p:spPr>
          <a:xfrm>
            <a:off x="5635662" y="2000538"/>
            <a:ext cx="1436400" cy="1383907"/>
          </a:xfrm>
          <a:prstGeom prst="rect">
            <a:avLst/>
          </a:prstGeom>
          <a:noFill/>
          <a:ln>
            <a:noFill/>
          </a:ln>
        </p:spPr>
      </p:pic>
      <p:pic>
        <p:nvPicPr>
          <p:cNvPr id="192" name="Google Shape;192;p23"/>
          <p:cNvPicPr preferRelativeResize="0"/>
          <p:nvPr/>
        </p:nvPicPr>
        <p:blipFill rotWithShape="1">
          <a:blip r:embed="rId7">
            <a:alphaModFix/>
          </a:blip>
          <a:srcRect b="2391" l="0" r="0" t="0"/>
          <a:stretch/>
        </p:blipFill>
        <p:spPr>
          <a:xfrm>
            <a:off x="7285600" y="2030425"/>
            <a:ext cx="1542725" cy="1324125"/>
          </a:xfrm>
          <a:prstGeom prst="rect">
            <a:avLst/>
          </a:prstGeom>
          <a:noFill/>
          <a:ln>
            <a:noFill/>
          </a:ln>
        </p:spPr>
      </p:pic>
      <p:sp>
        <p:nvSpPr>
          <p:cNvPr id="193" name="Google Shape;193;p23"/>
          <p:cNvSpPr txBox="1"/>
          <p:nvPr/>
        </p:nvSpPr>
        <p:spPr>
          <a:xfrm>
            <a:off x="1367100" y="3588050"/>
            <a:ext cx="6409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Figure</a:t>
            </a:r>
            <a:r>
              <a:rPr lang="en-GB">
                <a:latin typeface="Lato"/>
                <a:ea typeface="Lato"/>
                <a:cs typeface="Lato"/>
                <a:sym typeface="Lato"/>
              </a:rPr>
              <a:t>: Comparison of different cathode materials; LMO, LFP and NMC stand out as being superior among these candidates.</a:t>
            </a:r>
            <a:endParaRPr>
              <a:latin typeface="Lato"/>
              <a:ea typeface="Lato"/>
              <a:cs typeface="Lato"/>
              <a:sym typeface="Lato"/>
            </a:endParaRPr>
          </a:p>
        </p:txBody>
      </p:sp>
      <p:sp>
        <p:nvSpPr>
          <p:cNvPr id="194" name="Google Shape;194;p23"/>
          <p:cNvSpPr txBox="1"/>
          <p:nvPr/>
        </p:nvSpPr>
        <p:spPr>
          <a:xfrm>
            <a:off x="764100" y="4803900"/>
            <a:ext cx="1620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Not to scale</a:t>
            </a:r>
            <a:endParaRPr sz="900">
              <a:solidFill>
                <a:srgbClr val="595959"/>
              </a:solidFill>
              <a:latin typeface="Lato"/>
              <a:ea typeface="Lato"/>
              <a:cs typeface="Lato"/>
              <a:sym typeface="Lato"/>
            </a:endParaRPr>
          </a:p>
        </p:txBody>
      </p:sp>
      <p:sp>
        <p:nvSpPr>
          <p:cNvPr id="195" name="Google Shape;195;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6" name="Google Shape;196;p2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Molecular dynamics modeling of Li</a:t>
            </a:r>
            <a:r>
              <a:rPr baseline="-25000" lang="en-GB"/>
              <a:t>x</a:t>
            </a:r>
            <a:r>
              <a:rPr lang="en-GB"/>
              <a:t>Mn</a:t>
            </a:r>
            <a:r>
              <a:rPr baseline="-25000" lang="en-GB"/>
              <a:t>2</a:t>
            </a:r>
            <a:r>
              <a:rPr lang="en-GB"/>
              <a:t>O</a:t>
            </a:r>
            <a:r>
              <a:rPr baseline="-25000" lang="en-GB"/>
              <a:t>4</a:t>
            </a:r>
            <a:endParaRPr baseline="-25000"/>
          </a:p>
        </p:txBody>
      </p:sp>
      <p:sp>
        <p:nvSpPr>
          <p:cNvPr id="202" name="Google Shape;202;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000000"/>
              </a:buClr>
              <a:buSzPts val="1350"/>
              <a:buChar char="●"/>
            </a:pPr>
            <a:r>
              <a:rPr lang="en-GB" sz="1350">
                <a:solidFill>
                  <a:srgbClr val="000000"/>
                </a:solidFill>
              </a:rPr>
              <a:t>Spinel LiMn</a:t>
            </a:r>
            <a:r>
              <a:rPr baseline="-25000" lang="en-GB" sz="1350">
                <a:solidFill>
                  <a:srgbClr val="000000"/>
                </a:solidFill>
              </a:rPr>
              <a:t>2</a:t>
            </a:r>
            <a:r>
              <a:rPr lang="en-GB" sz="1350">
                <a:solidFill>
                  <a:srgbClr val="000000"/>
                </a:solidFill>
              </a:rPr>
              <a:t>O</a:t>
            </a:r>
            <a:r>
              <a:rPr baseline="-25000" lang="en-GB" sz="1350">
                <a:solidFill>
                  <a:srgbClr val="000000"/>
                </a:solidFill>
              </a:rPr>
              <a:t>4</a:t>
            </a:r>
            <a:r>
              <a:rPr lang="en-GB" sz="1350">
                <a:solidFill>
                  <a:srgbClr val="000000"/>
                </a:solidFill>
              </a:rPr>
              <a:t> is one of the most attractive energy storage materials due to its low cost and reversible and fast intercalation and </a:t>
            </a:r>
            <a:r>
              <a:rPr lang="en-GB" sz="1350">
                <a:solidFill>
                  <a:srgbClr val="000000"/>
                </a:solidFill>
              </a:rPr>
              <a:t>deintercalation</a:t>
            </a:r>
            <a:r>
              <a:rPr lang="en-GB" sz="1350">
                <a:solidFill>
                  <a:srgbClr val="000000"/>
                </a:solidFill>
              </a:rPr>
              <a:t> of Li ions.[8]</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The LiMn</a:t>
            </a:r>
            <a:r>
              <a:rPr baseline="-25000" lang="en-GB" sz="1350">
                <a:solidFill>
                  <a:srgbClr val="000000"/>
                </a:solidFill>
              </a:rPr>
              <a:t>2</a:t>
            </a:r>
            <a:r>
              <a:rPr lang="en-GB" sz="1350">
                <a:solidFill>
                  <a:srgbClr val="000000"/>
                </a:solidFill>
              </a:rPr>
              <a:t>O</a:t>
            </a:r>
            <a:r>
              <a:rPr baseline="-25000" lang="en-GB" sz="1350">
                <a:solidFill>
                  <a:srgbClr val="000000"/>
                </a:solidFill>
              </a:rPr>
              <a:t>4</a:t>
            </a:r>
            <a:r>
              <a:rPr lang="en-GB" sz="1350">
                <a:solidFill>
                  <a:srgbClr val="000000"/>
                </a:solidFill>
              </a:rPr>
              <a:t> spinel structure (space-group: Fd3m), consists of oxygen ions close-packed array occupy the 32e position, Mn ions occupy the octahedral site 16d, and Li+ occupies the tetrahedral 8a site. </a:t>
            </a:r>
            <a:endParaRPr sz="1350">
              <a:solidFill>
                <a:srgbClr val="000000"/>
              </a:solidFill>
            </a:endParaRPr>
          </a:p>
        </p:txBody>
      </p:sp>
      <p:sp>
        <p:nvSpPr>
          <p:cNvPr id="203" name="Google Shape;203;p24"/>
          <p:cNvSpPr txBox="1"/>
          <p:nvPr/>
        </p:nvSpPr>
        <p:spPr>
          <a:xfrm>
            <a:off x="729450" y="454212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[8] Mohamed, Nourhan, and Nageh K. Allam. "Recent advances in the design of cathode materials for Li-ion batteries." RSC Advances 10, no. 37 (2020): 21662-21685.</a:t>
            </a:r>
            <a:endParaRPr sz="1200">
              <a:solidFill>
                <a:srgbClr val="595959"/>
              </a:solidFill>
              <a:latin typeface="Lato"/>
              <a:ea typeface="Lato"/>
              <a:cs typeface="Lato"/>
              <a:sym typeface="Lato"/>
            </a:endParaRPr>
          </a:p>
        </p:txBody>
      </p:sp>
      <p:sp>
        <p:nvSpPr>
          <p:cNvPr id="204" name="Google Shape;204;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5" name="Google Shape;205;p2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t>
            </a:r>
            <a:r>
              <a:rPr lang="en-GB"/>
              <a:t>olecular dynamics modeling of Li</a:t>
            </a:r>
            <a:r>
              <a:rPr baseline="-25000" lang="en-GB"/>
              <a:t>x</a:t>
            </a:r>
            <a:r>
              <a:rPr lang="en-GB"/>
              <a:t>Mn</a:t>
            </a:r>
            <a:r>
              <a:rPr baseline="-25000" lang="en-GB"/>
              <a:t>2</a:t>
            </a:r>
            <a:r>
              <a:rPr lang="en-GB"/>
              <a:t>O</a:t>
            </a:r>
            <a:r>
              <a:rPr baseline="-25000" lang="en-GB"/>
              <a:t>4</a:t>
            </a:r>
            <a:endParaRPr/>
          </a:p>
        </p:txBody>
      </p:sp>
      <p:sp>
        <p:nvSpPr>
          <p:cNvPr id="211" name="Google Shape;211;p25"/>
          <p:cNvSpPr txBox="1"/>
          <p:nvPr/>
        </p:nvSpPr>
        <p:spPr>
          <a:xfrm>
            <a:off x="729450" y="1853850"/>
            <a:ext cx="7675800" cy="2793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314325" lvl="0" marL="457200" rtl="0" algn="just">
              <a:spcBef>
                <a:spcPts val="0"/>
              </a:spcBef>
              <a:spcAft>
                <a:spcPts val="0"/>
              </a:spcAft>
              <a:buClr>
                <a:schemeClr val="dk2"/>
              </a:buClr>
              <a:buSzPts val="1350"/>
              <a:buFont typeface="Lato"/>
              <a:buChar char="●"/>
            </a:pPr>
            <a:r>
              <a:rPr lang="en-GB" sz="1350">
                <a:solidFill>
                  <a:schemeClr val="dk2"/>
                </a:solidFill>
                <a:latin typeface="Lato"/>
                <a:ea typeface="Lato"/>
                <a:cs typeface="Lato"/>
                <a:sym typeface="Lato"/>
              </a:rPr>
              <a:t>All ions of LMO unit cell are in a cubical structure in the Fd3m space group. [8]</a:t>
            </a:r>
            <a:endParaRPr sz="1350">
              <a:solidFill>
                <a:schemeClr val="dk2"/>
              </a:solidFill>
              <a:latin typeface="Lato"/>
              <a:ea typeface="Lato"/>
              <a:cs typeface="Lato"/>
              <a:sym typeface="Lato"/>
            </a:endParaRPr>
          </a:p>
          <a:p>
            <a:pPr indent="-314325" lvl="0" marL="457200" rtl="0" algn="just">
              <a:spcBef>
                <a:spcPts val="0"/>
              </a:spcBef>
              <a:spcAft>
                <a:spcPts val="0"/>
              </a:spcAft>
              <a:buClr>
                <a:schemeClr val="dk2"/>
              </a:buClr>
              <a:buSzPts val="1350"/>
              <a:buFont typeface="Lato"/>
              <a:buChar char="●"/>
            </a:pPr>
            <a:r>
              <a:rPr lang="en-GB" sz="1350">
                <a:solidFill>
                  <a:schemeClr val="dk2"/>
                </a:solidFill>
                <a:latin typeface="Lato"/>
                <a:ea typeface="Lato"/>
                <a:cs typeface="Lato"/>
                <a:sym typeface="Lato"/>
              </a:rPr>
              <a:t>Using the data, the unit cell of LMO was made using VESTA (short for Visualisation for Electronic Structural Analysis). A 3D visualization programme for structural models, volumetric data such as electron/nuclear densities, and crystal morphologies.</a:t>
            </a:r>
            <a:endParaRPr sz="1350">
              <a:solidFill>
                <a:schemeClr val="dk2"/>
              </a:solidFill>
              <a:latin typeface="Lato"/>
              <a:ea typeface="Lato"/>
              <a:cs typeface="Lato"/>
              <a:sym typeface="Lato"/>
            </a:endParaRPr>
          </a:p>
          <a:p>
            <a:pPr indent="-314325" lvl="0" marL="457200" rtl="0" algn="just">
              <a:spcBef>
                <a:spcPts val="0"/>
              </a:spcBef>
              <a:spcAft>
                <a:spcPts val="0"/>
              </a:spcAft>
              <a:buClr>
                <a:schemeClr val="dk2"/>
              </a:buClr>
              <a:buSzPts val="1350"/>
              <a:buFont typeface="Lato"/>
              <a:buChar char="●"/>
            </a:pPr>
            <a:r>
              <a:rPr lang="en-GB" sz="1350">
                <a:solidFill>
                  <a:schemeClr val="dk2"/>
                </a:solidFill>
                <a:latin typeface="Lato"/>
                <a:ea typeface="Lato"/>
                <a:cs typeface="Lato"/>
                <a:sym typeface="Lato"/>
              </a:rPr>
              <a:t>Space Group: F d -3 m  </a:t>
            </a:r>
            <a:endParaRPr sz="1350">
              <a:solidFill>
                <a:schemeClr val="dk2"/>
              </a:solidFill>
              <a:latin typeface="Lato"/>
              <a:ea typeface="Lato"/>
              <a:cs typeface="Lato"/>
              <a:sym typeface="Lato"/>
            </a:endParaRPr>
          </a:p>
          <a:p>
            <a:pPr indent="-314325" lvl="0" marL="457200" rtl="0" algn="just">
              <a:spcBef>
                <a:spcPts val="0"/>
              </a:spcBef>
              <a:spcAft>
                <a:spcPts val="0"/>
              </a:spcAft>
              <a:buClr>
                <a:schemeClr val="dk2"/>
              </a:buClr>
              <a:buSzPts val="1350"/>
              <a:buFont typeface="Lato"/>
              <a:buChar char="●"/>
            </a:pPr>
            <a:r>
              <a:rPr lang="en-GB" sz="1350">
                <a:solidFill>
                  <a:schemeClr val="dk2"/>
                </a:solidFill>
                <a:latin typeface="Lato"/>
                <a:ea typeface="Lato"/>
                <a:cs typeface="Lato"/>
                <a:sym typeface="Lato"/>
              </a:rPr>
              <a:t>a =  8.24500 Å      α = 90.0000°</a:t>
            </a:r>
            <a:endParaRPr sz="1350">
              <a:solidFill>
                <a:schemeClr val="dk2"/>
              </a:solidFill>
              <a:latin typeface="Lato"/>
              <a:ea typeface="Lato"/>
              <a:cs typeface="Lato"/>
              <a:sym typeface="Lato"/>
            </a:endParaRPr>
          </a:p>
          <a:p>
            <a:pPr indent="-314325" lvl="0" marL="457200" rtl="0" algn="just">
              <a:spcBef>
                <a:spcPts val="0"/>
              </a:spcBef>
              <a:spcAft>
                <a:spcPts val="0"/>
              </a:spcAft>
              <a:buClr>
                <a:schemeClr val="dk2"/>
              </a:buClr>
              <a:buSzPts val="1350"/>
              <a:buFont typeface="Lato"/>
              <a:buChar char="●"/>
            </a:pPr>
            <a:r>
              <a:rPr lang="en-GB" sz="1350">
                <a:solidFill>
                  <a:schemeClr val="dk2"/>
                </a:solidFill>
                <a:latin typeface="Lato"/>
                <a:ea typeface="Lato"/>
                <a:cs typeface="Lato"/>
                <a:sym typeface="Lato"/>
              </a:rPr>
              <a:t>b =  8.24500 Å      β = 90.0000°</a:t>
            </a:r>
            <a:endParaRPr sz="1350">
              <a:solidFill>
                <a:schemeClr val="dk2"/>
              </a:solidFill>
              <a:latin typeface="Lato"/>
              <a:ea typeface="Lato"/>
              <a:cs typeface="Lato"/>
              <a:sym typeface="Lato"/>
            </a:endParaRPr>
          </a:p>
          <a:p>
            <a:pPr indent="-314325" lvl="0" marL="457200" rtl="0" algn="just">
              <a:spcBef>
                <a:spcPts val="0"/>
              </a:spcBef>
              <a:spcAft>
                <a:spcPts val="0"/>
              </a:spcAft>
              <a:buClr>
                <a:schemeClr val="dk2"/>
              </a:buClr>
              <a:buSzPts val="1350"/>
              <a:buFont typeface="Lato"/>
              <a:buChar char="●"/>
            </a:pPr>
            <a:r>
              <a:rPr lang="en-GB" sz="1350">
                <a:solidFill>
                  <a:schemeClr val="dk2"/>
                </a:solidFill>
                <a:latin typeface="Lato"/>
                <a:ea typeface="Lato"/>
                <a:cs typeface="Lato"/>
                <a:sym typeface="Lato"/>
              </a:rPr>
              <a:t>c =  8.24500 Å      γ = 90.0000°</a:t>
            </a:r>
            <a:endParaRPr sz="1350">
              <a:solidFill>
                <a:schemeClr val="dk2"/>
              </a:solidFill>
              <a:latin typeface="Lato"/>
              <a:ea typeface="Lato"/>
              <a:cs typeface="Lato"/>
              <a:sym typeface="Lato"/>
            </a:endParaRPr>
          </a:p>
          <a:p>
            <a:pPr indent="-314325" lvl="0" marL="457200" rtl="0" algn="just">
              <a:spcBef>
                <a:spcPts val="0"/>
              </a:spcBef>
              <a:spcAft>
                <a:spcPts val="0"/>
              </a:spcAft>
              <a:buClr>
                <a:schemeClr val="dk2"/>
              </a:buClr>
              <a:buSzPts val="1350"/>
              <a:buFont typeface="Lato"/>
              <a:buChar char="●"/>
            </a:pPr>
            <a:r>
              <a:rPr lang="en-GB" sz="1350">
                <a:solidFill>
                  <a:schemeClr val="dk2"/>
                </a:solidFill>
                <a:latin typeface="Lato"/>
                <a:ea typeface="Lato"/>
                <a:cs typeface="Lato"/>
                <a:sym typeface="Lato"/>
              </a:rPr>
              <a:t>V = 560.4953 Å</a:t>
            </a:r>
            <a:r>
              <a:rPr baseline="30000" lang="en-GB" sz="1350">
                <a:solidFill>
                  <a:schemeClr val="dk2"/>
                </a:solidFill>
                <a:latin typeface="Lato"/>
                <a:ea typeface="Lato"/>
                <a:cs typeface="Lato"/>
                <a:sym typeface="Lato"/>
              </a:rPr>
              <a:t>3</a:t>
            </a:r>
            <a:endParaRPr baseline="30000" sz="1350">
              <a:solidFill>
                <a:schemeClr val="dk2"/>
              </a:solidFill>
              <a:latin typeface="Lato"/>
              <a:ea typeface="Lato"/>
              <a:cs typeface="Lato"/>
              <a:sym typeface="Lato"/>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a:p>
            <a:pPr indent="0" lvl="0" marL="0" rtl="0" algn="just">
              <a:spcBef>
                <a:spcPts val="0"/>
              </a:spcBef>
              <a:spcAft>
                <a:spcPts val="0"/>
              </a:spcAft>
              <a:buNone/>
            </a:pPr>
            <a:r>
              <a:t/>
            </a:r>
            <a:endParaRPr sz="1600">
              <a:latin typeface="Times New Roman"/>
              <a:ea typeface="Times New Roman"/>
              <a:cs typeface="Times New Roman"/>
              <a:sym typeface="Times New Roman"/>
            </a:endParaRPr>
          </a:p>
        </p:txBody>
      </p:sp>
      <p:sp>
        <p:nvSpPr>
          <p:cNvPr id="212" name="Google Shape;212;p25"/>
          <p:cNvSpPr txBox="1"/>
          <p:nvPr/>
        </p:nvSpPr>
        <p:spPr>
          <a:xfrm>
            <a:off x="729450" y="454212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[8] Mohamed, Nourhan, and Nageh K. Allam. "Recent advances in the design of cathode materials for Li-ion batteries." RSC Advances 10, no. 37 (2020): 21662-21685.</a:t>
            </a:r>
            <a:endParaRPr sz="1200">
              <a:solidFill>
                <a:srgbClr val="595959"/>
              </a:solidFill>
              <a:latin typeface="Lato"/>
              <a:ea typeface="Lato"/>
              <a:cs typeface="Lato"/>
              <a:sym typeface="Lato"/>
            </a:endParaRPr>
          </a:p>
        </p:txBody>
      </p:sp>
      <p:sp>
        <p:nvSpPr>
          <p:cNvPr id="213" name="Google Shape;213;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4" name="Google Shape;214;p2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Unit cell of LMO</a:t>
            </a:r>
            <a:endParaRPr/>
          </a:p>
        </p:txBody>
      </p:sp>
      <p:pic>
        <p:nvPicPr>
          <p:cNvPr id="220" name="Google Shape;220;p26"/>
          <p:cNvPicPr preferRelativeResize="0"/>
          <p:nvPr/>
        </p:nvPicPr>
        <p:blipFill rotWithShape="1">
          <a:blip r:embed="rId3">
            <a:alphaModFix/>
          </a:blip>
          <a:srcRect b="24757" l="16059" r="15807" t="10534"/>
          <a:stretch/>
        </p:blipFill>
        <p:spPr>
          <a:xfrm>
            <a:off x="1935737" y="1811175"/>
            <a:ext cx="5272526" cy="2816799"/>
          </a:xfrm>
          <a:prstGeom prst="rect">
            <a:avLst/>
          </a:prstGeom>
          <a:noFill/>
          <a:ln>
            <a:noFill/>
          </a:ln>
        </p:spPr>
      </p:pic>
      <p:sp>
        <p:nvSpPr>
          <p:cNvPr id="221" name="Google Shape;221;p26"/>
          <p:cNvSpPr txBox="1"/>
          <p:nvPr/>
        </p:nvSpPr>
        <p:spPr>
          <a:xfrm>
            <a:off x="2680500" y="4556275"/>
            <a:ext cx="378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Figure: A unit cell of LMO made using “VESTA”</a:t>
            </a:r>
            <a:endParaRPr>
              <a:latin typeface="Lato"/>
              <a:ea typeface="Lato"/>
              <a:cs typeface="Lato"/>
              <a:sym typeface="Lato"/>
            </a:endParaRPr>
          </a:p>
        </p:txBody>
      </p:sp>
      <p:sp>
        <p:nvSpPr>
          <p:cNvPr id="222" name="Google Shape;222;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23" name="Google Shape;223;p2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Next steps: To calculate SOC dependent mechanical properties of LMO using LAMMPS</a:t>
            </a:r>
            <a:endParaRPr/>
          </a:p>
        </p:txBody>
      </p:sp>
      <p:sp>
        <p:nvSpPr>
          <p:cNvPr id="229" name="Google Shape;229;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4325" lvl="0" marL="457200" rtl="0" algn="l">
              <a:spcBef>
                <a:spcPts val="0"/>
              </a:spcBef>
              <a:spcAft>
                <a:spcPts val="0"/>
              </a:spcAft>
              <a:buClr>
                <a:schemeClr val="dk2"/>
              </a:buClr>
              <a:buSzPts val="1350"/>
              <a:buChar char="●"/>
            </a:pPr>
            <a:r>
              <a:rPr lang="en-GB" sz="1350">
                <a:solidFill>
                  <a:schemeClr val="dk2"/>
                </a:solidFill>
              </a:rPr>
              <a:t>T</a:t>
            </a:r>
            <a:r>
              <a:rPr lang="en-GB" sz="1350">
                <a:solidFill>
                  <a:schemeClr val="dk2"/>
                </a:solidFill>
              </a:rPr>
              <a:t>he mechanical properties of Li</a:t>
            </a:r>
            <a:r>
              <a:rPr baseline="-25000" lang="en-GB" sz="1350">
                <a:solidFill>
                  <a:schemeClr val="dk2"/>
                </a:solidFill>
              </a:rPr>
              <a:t>x</a:t>
            </a:r>
            <a:r>
              <a:rPr lang="en-GB" sz="1350">
                <a:solidFill>
                  <a:schemeClr val="dk2"/>
                </a:solidFill>
              </a:rPr>
              <a:t>Mn</a:t>
            </a:r>
            <a:r>
              <a:rPr baseline="-25000" lang="en-GB" sz="1350">
                <a:solidFill>
                  <a:schemeClr val="dk2"/>
                </a:solidFill>
              </a:rPr>
              <a:t>2</a:t>
            </a:r>
            <a:r>
              <a:rPr lang="en-GB" sz="1350">
                <a:solidFill>
                  <a:schemeClr val="dk2"/>
                </a:solidFill>
              </a:rPr>
              <a:t>O</a:t>
            </a:r>
            <a:r>
              <a:rPr baseline="-25000" lang="en-GB" sz="1350">
                <a:solidFill>
                  <a:schemeClr val="dk2"/>
                </a:solidFill>
              </a:rPr>
              <a:t>4</a:t>
            </a:r>
            <a:r>
              <a:rPr lang="en-GB" sz="1350">
                <a:solidFill>
                  <a:schemeClr val="dk2"/>
                </a:solidFill>
              </a:rPr>
              <a:t> are generally composed of three terms: the kinetic energy contribution, the long-range coulombic interactions and the pair interactions. </a:t>
            </a:r>
            <a:endParaRPr sz="1350">
              <a:solidFill>
                <a:schemeClr val="dk2"/>
              </a:solidFill>
            </a:endParaRPr>
          </a:p>
          <a:p>
            <a:pPr indent="-314325" lvl="0" marL="457200" rtl="0" algn="l">
              <a:spcBef>
                <a:spcPts val="0"/>
              </a:spcBef>
              <a:spcAft>
                <a:spcPts val="0"/>
              </a:spcAft>
              <a:buClr>
                <a:schemeClr val="dk2"/>
              </a:buClr>
              <a:buSzPts val="1350"/>
              <a:buChar char="●"/>
            </a:pPr>
            <a:r>
              <a:rPr lang="en-GB" sz="1350">
                <a:solidFill>
                  <a:schemeClr val="dk2"/>
                </a:solidFill>
              </a:rPr>
              <a:t>The kinetic energy contribution and long-range coulombic interactions do not change during the electrochemical charge cycle. In fact, the only responsible phenomenon for the mechanical properties’ changes during electrochemical cycling is pair-interactions. </a:t>
            </a:r>
            <a:endParaRPr sz="1350">
              <a:solidFill>
                <a:schemeClr val="dk2"/>
              </a:solidFill>
            </a:endParaRPr>
          </a:p>
          <a:p>
            <a:pPr indent="-314325" lvl="0" marL="457200" rtl="0" algn="l">
              <a:spcBef>
                <a:spcPts val="0"/>
              </a:spcBef>
              <a:spcAft>
                <a:spcPts val="0"/>
              </a:spcAft>
              <a:buClr>
                <a:schemeClr val="dk2"/>
              </a:buClr>
              <a:buSzPts val="1350"/>
              <a:buChar char="●"/>
            </a:pPr>
            <a:r>
              <a:rPr lang="en-GB" sz="1350">
                <a:solidFill>
                  <a:schemeClr val="dk2"/>
                </a:solidFill>
              </a:rPr>
              <a:t>Potential file for Li-Mn-O system capturing all the interatomic and intra-atomic interactions.</a:t>
            </a:r>
            <a:endParaRPr sz="1350">
              <a:solidFill>
                <a:schemeClr val="dk2"/>
              </a:solidFill>
            </a:endParaRPr>
          </a:p>
          <a:p>
            <a:pPr indent="-314325" lvl="0" marL="457200" rtl="0" algn="l">
              <a:spcBef>
                <a:spcPts val="0"/>
              </a:spcBef>
              <a:spcAft>
                <a:spcPts val="0"/>
              </a:spcAft>
              <a:buClr>
                <a:schemeClr val="dk2"/>
              </a:buClr>
              <a:buSzPts val="1350"/>
              <a:buChar char="●"/>
            </a:pPr>
            <a:r>
              <a:rPr lang="en-GB" sz="1350">
                <a:solidFill>
                  <a:schemeClr val="dk2"/>
                </a:solidFill>
              </a:rPr>
              <a:t>During electrochemical cycling (Li-ion insertion and extraction), the amounts of these ions change and consequently the pair-interactions also change. These variations determine the pattern of the mechanical properties’ changes.[9]</a:t>
            </a:r>
            <a:endParaRPr sz="1350">
              <a:solidFill>
                <a:schemeClr val="dk2"/>
              </a:solidFill>
            </a:endParaRPr>
          </a:p>
        </p:txBody>
      </p:sp>
      <p:sp>
        <p:nvSpPr>
          <p:cNvPr id="230" name="Google Shape;230;p27"/>
          <p:cNvSpPr txBox="1"/>
          <p:nvPr/>
        </p:nvSpPr>
        <p:spPr>
          <a:xfrm>
            <a:off x="834750" y="4726075"/>
            <a:ext cx="75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[9] </a:t>
            </a:r>
            <a:r>
              <a:rPr lang="en-GB" sz="900">
                <a:solidFill>
                  <a:srgbClr val="595959"/>
                </a:solidFill>
                <a:latin typeface="Lato"/>
                <a:ea typeface="Lato"/>
                <a:cs typeface="Lato"/>
                <a:sym typeface="Lato"/>
              </a:rPr>
              <a:t>Asadi, Ali, Seyed Foad Aghamiri, and Mohammad Reza Talaie. "Molecular dynamics simulation of a Li x Mn 2 O 4 spinel cathode material in Li-ion batteries." RSC Advances 6, no. 116 (2016): 115354-115363.</a:t>
            </a:r>
            <a:endParaRPr sz="900">
              <a:solidFill>
                <a:srgbClr val="595959"/>
              </a:solidFill>
              <a:latin typeface="Lato"/>
              <a:ea typeface="Lato"/>
              <a:cs typeface="Lato"/>
              <a:sym typeface="Lato"/>
            </a:endParaRPr>
          </a:p>
        </p:txBody>
      </p:sp>
      <p:sp>
        <p:nvSpPr>
          <p:cNvPr id="231" name="Google Shape;231;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32" name="Google Shape;232;p2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Next steps: To calculate SOC dependent mechanical properties of LMO </a:t>
            </a:r>
            <a:r>
              <a:rPr lang="en-GB"/>
              <a:t>using LAMMPS</a:t>
            </a:r>
            <a:endParaRPr/>
          </a:p>
        </p:txBody>
      </p:sp>
      <p:sp>
        <p:nvSpPr>
          <p:cNvPr id="238" name="Google Shape;238;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000000"/>
              </a:buClr>
              <a:buSzPts val="1350"/>
              <a:buChar char="●"/>
            </a:pPr>
            <a:r>
              <a:rPr lang="en-GB" sz="1350">
                <a:solidFill>
                  <a:srgbClr val="000000"/>
                </a:solidFill>
              </a:rPr>
              <a:t>To investigate the SOC-dependent mechanical properties of LiMn2O4, a series of room temperature uniaxial deformation MD simulations at 6(say) different SOC values (i.e., x = 1(fully discharged), 0.625, 0.5, 0.375, 0.25, and 0(fully charged)) and various strain rates needs to be performed.</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Strain rates correspond to different operational C-rates in Li-ion batteries. [9]</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To evaluate the stress–strain relationship we use an atomic-level stress tensor in the form of the virial stress. That is expressed as follows:</a:t>
            </a:r>
            <a:endParaRPr sz="1350">
              <a:solidFill>
                <a:srgbClr val="000000"/>
              </a:solidFill>
            </a:endParaRPr>
          </a:p>
          <a:p>
            <a:pPr indent="0" lvl="0" marL="457200" rtl="0" algn="l">
              <a:spcBef>
                <a:spcPts val="1200"/>
              </a:spcBef>
              <a:spcAft>
                <a:spcPts val="1200"/>
              </a:spcAft>
              <a:buNone/>
            </a:pPr>
            <a:r>
              <a:t/>
            </a:r>
            <a:endParaRPr/>
          </a:p>
        </p:txBody>
      </p:sp>
      <p:sp>
        <p:nvSpPr>
          <p:cNvPr id="239" name="Google Shape;239;p28"/>
          <p:cNvSpPr txBox="1"/>
          <p:nvPr/>
        </p:nvSpPr>
        <p:spPr>
          <a:xfrm>
            <a:off x="834750" y="4726075"/>
            <a:ext cx="75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[9] </a:t>
            </a:r>
            <a:r>
              <a:rPr lang="en-GB" sz="900">
                <a:solidFill>
                  <a:srgbClr val="595959"/>
                </a:solidFill>
                <a:latin typeface="Lato"/>
                <a:ea typeface="Lato"/>
                <a:cs typeface="Lato"/>
                <a:sym typeface="Lato"/>
              </a:rPr>
              <a:t>Asadi, Ali, Seyed Foad Aghamiri, and Mohammad Reza Talaie. "Molecular dynamics simulation of a Li x Mn 2 O 4 spinel cathode material in Li-ion batteries." RSC Advances 6, no. 116 (2016): 115354-115363.</a:t>
            </a:r>
            <a:endParaRPr sz="900">
              <a:solidFill>
                <a:srgbClr val="595959"/>
              </a:solidFill>
              <a:latin typeface="Lato"/>
              <a:ea typeface="Lato"/>
              <a:cs typeface="Lato"/>
              <a:sym typeface="Lato"/>
            </a:endParaRPr>
          </a:p>
        </p:txBody>
      </p:sp>
      <p:sp>
        <p:nvSpPr>
          <p:cNvPr id="240" name="Google Shape;240;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41" name="Google Shape;241;p2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Next steps: To calculate SOC dependent mechanical properties of LMO </a:t>
            </a:r>
            <a:r>
              <a:rPr lang="en-GB"/>
              <a:t>using LAMMPS</a:t>
            </a:r>
            <a:endParaRPr/>
          </a:p>
        </p:txBody>
      </p:sp>
      <p:pic>
        <p:nvPicPr>
          <p:cNvPr descr="\sigma (r) = \frac{1}{\Omega}\sum [-m_{i}\dot{u}_{i} + \frac{1}{2}\sum_{j\neq i}^{}r_{ij}\otimes f_{ij}]" id="247" name="Google Shape;247;p29"/>
          <p:cNvPicPr preferRelativeResize="0"/>
          <p:nvPr/>
        </p:nvPicPr>
        <p:blipFill>
          <a:blip r:embed="rId3">
            <a:alphaModFix/>
          </a:blip>
          <a:stretch>
            <a:fillRect/>
          </a:stretch>
        </p:blipFill>
        <p:spPr>
          <a:xfrm>
            <a:off x="2277938" y="2221538"/>
            <a:ext cx="4191926" cy="700425"/>
          </a:xfrm>
          <a:prstGeom prst="rect">
            <a:avLst/>
          </a:prstGeom>
          <a:noFill/>
          <a:ln>
            <a:noFill/>
          </a:ln>
        </p:spPr>
      </p:pic>
      <p:sp>
        <p:nvSpPr>
          <p:cNvPr id="248" name="Google Shape;248;p29"/>
          <p:cNvSpPr txBox="1"/>
          <p:nvPr/>
        </p:nvSpPr>
        <p:spPr>
          <a:xfrm>
            <a:off x="834750" y="2921975"/>
            <a:ext cx="75834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Lato"/>
                <a:ea typeface="Lato"/>
                <a:cs typeface="Lato"/>
                <a:sym typeface="Lato"/>
              </a:rPr>
              <a:t>where i and j are the atomic indices, Ω is the total volume, m</a:t>
            </a:r>
            <a:r>
              <a:rPr baseline="-25000" lang="en-GB" sz="1350">
                <a:latin typeface="Lato"/>
                <a:ea typeface="Lato"/>
                <a:cs typeface="Lato"/>
                <a:sym typeface="Lato"/>
              </a:rPr>
              <a:t>i</a:t>
            </a:r>
            <a:r>
              <a:rPr lang="en-GB" sz="1350">
                <a:latin typeface="Lato"/>
                <a:ea typeface="Lato"/>
                <a:cs typeface="Lato"/>
                <a:sym typeface="Lato"/>
              </a:rPr>
              <a:t> is the mass of atom i,      is the displacement vector of atom i relative to a reference position, r</a:t>
            </a:r>
            <a:r>
              <a:rPr baseline="-25000" lang="en-GB" sz="1350">
                <a:latin typeface="Lato"/>
                <a:ea typeface="Lato"/>
                <a:cs typeface="Lato"/>
                <a:sym typeface="Lato"/>
              </a:rPr>
              <a:t>ij</a:t>
            </a:r>
            <a:r>
              <a:rPr lang="en-GB" sz="1350">
                <a:latin typeface="Lato"/>
                <a:ea typeface="Lato"/>
                <a:cs typeface="Lato"/>
                <a:sym typeface="Lato"/>
              </a:rPr>
              <a:t> = r</a:t>
            </a:r>
            <a:r>
              <a:rPr baseline="-25000" lang="en-GB" sz="1350">
                <a:latin typeface="Lato"/>
                <a:ea typeface="Lato"/>
                <a:cs typeface="Lato"/>
                <a:sym typeface="Lato"/>
              </a:rPr>
              <a:t>i </a:t>
            </a:r>
            <a:r>
              <a:rPr lang="en-GB" sz="1350">
                <a:latin typeface="Lato"/>
                <a:ea typeface="Lato"/>
                <a:cs typeface="Lato"/>
                <a:sym typeface="Lato"/>
              </a:rPr>
              <a:t>− r</a:t>
            </a:r>
            <a:r>
              <a:rPr baseline="-25000" lang="en-GB" sz="1350">
                <a:latin typeface="Lato"/>
                <a:ea typeface="Lato"/>
                <a:cs typeface="Lato"/>
                <a:sym typeface="Lato"/>
              </a:rPr>
              <a:t>j</a:t>
            </a:r>
            <a:r>
              <a:rPr lang="en-GB" sz="1350">
                <a:latin typeface="Lato"/>
                <a:ea typeface="Lato"/>
                <a:cs typeface="Lato"/>
                <a:sym typeface="Lato"/>
              </a:rPr>
              <a:t>, and f</a:t>
            </a:r>
            <a:r>
              <a:rPr baseline="-25000" lang="en-GB" sz="1350">
                <a:latin typeface="Lato"/>
                <a:ea typeface="Lato"/>
                <a:cs typeface="Lato"/>
                <a:sym typeface="Lato"/>
              </a:rPr>
              <a:t>ij</a:t>
            </a:r>
            <a:r>
              <a:rPr lang="en-GB" sz="1350">
                <a:latin typeface="Lato"/>
                <a:ea typeface="Lato"/>
                <a:cs typeface="Lato"/>
                <a:sym typeface="Lato"/>
              </a:rPr>
              <a:t> is the interatomic force applied on atom i by atom j.</a:t>
            </a:r>
            <a:endParaRPr sz="1350">
              <a:latin typeface="Lato"/>
              <a:ea typeface="Lato"/>
              <a:cs typeface="Lato"/>
              <a:sym typeface="Lato"/>
            </a:endParaRPr>
          </a:p>
        </p:txBody>
      </p:sp>
      <p:pic>
        <p:nvPicPr>
          <p:cNvPr descr="\sigma (r) = \frac{1}{\Omega}\sum [-m_{i}\dot{u}_{i} + \frac{1}{2}\sum_{j\neq i}^{}r_{ij}\otimes f_{ij}]" id="249" name="Google Shape;249;p29"/>
          <p:cNvPicPr preferRelativeResize="0"/>
          <p:nvPr/>
        </p:nvPicPr>
        <p:blipFill rotWithShape="1">
          <a:blip r:embed="rId3">
            <a:alphaModFix/>
          </a:blip>
          <a:srcRect b="34893" l="49026" r="44729" t="17631"/>
          <a:stretch/>
        </p:blipFill>
        <p:spPr>
          <a:xfrm>
            <a:off x="6954700" y="3042625"/>
            <a:ext cx="155650" cy="197725"/>
          </a:xfrm>
          <a:prstGeom prst="rect">
            <a:avLst/>
          </a:prstGeom>
          <a:noFill/>
          <a:ln>
            <a:noFill/>
          </a:ln>
        </p:spPr>
      </p:pic>
      <p:sp>
        <p:nvSpPr>
          <p:cNvPr id="250" name="Google Shape;250;p29"/>
          <p:cNvSpPr txBox="1"/>
          <p:nvPr/>
        </p:nvSpPr>
        <p:spPr>
          <a:xfrm>
            <a:off x="834750" y="4726075"/>
            <a:ext cx="75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[9] Asadi, Ali, Seyed Foad Aghamiri, and Mohammad Reza Talaie. "Molecular dynamics simulation of a Li x Mn 2 O 4 spinel cathode material in Li-ion batteries." RSC Advances 6, no. 116 (2016): 115354-115363.</a:t>
            </a:r>
            <a:endParaRPr sz="900">
              <a:solidFill>
                <a:srgbClr val="595959"/>
              </a:solidFill>
              <a:latin typeface="Lato"/>
              <a:ea typeface="Lato"/>
              <a:cs typeface="Lato"/>
              <a:sym typeface="Lato"/>
            </a:endParaRPr>
          </a:p>
        </p:txBody>
      </p:sp>
      <p:sp>
        <p:nvSpPr>
          <p:cNvPr id="251" name="Google Shape;251;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52" name="Google Shape;252;p2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Strain rate relation to C-rate</a:t>
            </a:r>
            <a:endParaRPr/>
          </a:p>
        </p:txBody>
      </p:sp>
      <p:sp>
        <p:nvSpPr>
          <p:cNvPr id="258" name="Google Shape;258;p30"/>
          <p:cNvSpPr txBox="1"/>
          <p:nvPr/>
        </p:nvSpPr>
        <p:spPr>
          <a:xfrm>
            <a:off x="834750" y="4726075"/>
            <a:ext cx="75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[9] Asadi, Ali, Seyed Foad Aghamiri, and Mohammad Reza Talaie. "Molecular dynamics simulation of a Li x Mn 2 O 4 spinel cathode material in Li-ion batteries." RSC Advances 6, no. 116 (2016): 115354-115363.</a:t>
            </a:r>
            <a:endParaRPr sz="900">
              <a:solidFill>
                <a:srgbClr val="595959"/>
              </a:solidFill>
              <a:latin typeface="Lato"/>
              <a:ea typeface="Lato"/>
              <a:cs typeface="Lato"/>
              <a:sym typeface="Lato"/>
            </a:endParaRPr>
          </a:p>
        </p:txBody>
      </p:sp>
      <p:sp>
        <p:nvSpPr>
          <p:cNvPr id="259" name="Google Shape;259;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60" name="Google Shape;260;p30"/>
          <p:cNvSpPr txBox="1"/>
          <p:nvPr/>
        </p:nvSpPr>
        <p:spPr>
          <a:xfrm>
            <a:off x="834750" y="1982300"/>
            <a:ext cx="38958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Because of the chemo-mechanical nature of a Li-ion battery, there are interconnections between the mechanical and chemical aspects of any intercalation material such as LiMn</a:t>
            </a:r>
            <a:r>
              <a:rPr baseline="-25000" lang="en-GB">
                <a:latin typeface="Lato"/>
                <a:ea typeface="Lato"/>
                <a:cs typeface="Lato"/>
                <a:sym typeface="Lato"/>
              </a:rPr>
              <a:t>2</a:t>
            </a:r>
            <a:r>
              <a:rPr lang="en-GB">
                <a:latin typeface="Lato"/>
                <a:ea typeface="Lato"/>
                <a:cs typeface="Lato"/>
                <a:sym typeface="Lato"/>
              </a:rPr>
              <a:t>O</a:t>
            </a:r>
            <a:r>
              <a:rPr baseline="-25000" lang="en-GB">
                <a:latin typeface="Lato"/>
                <a:ea typeface="Lato"/>
                <a:cs typeface="Lato"/>
                <a:sym typeface="Lato"/>
              </a:rPr>
              <a:t>4</a:t>
            </a:r>
            <a:r>
              <a:rPr lang="en-GB">
                <a:latin typeface="Lato"/>
                <a:ea typeface="Lato"/>
                <a:cs typeface="Lato"/>
                <a:sym typeface="Lato"/>
              </a:rPr>
              <a:t> that are shown in the figure.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Vegard relation and Lithium composition profile, are used to determine the applied strain rates.</a:t>
            </a:r>
            <a:endParaRPr>
              <a:latin typeface="Lato"/>
              <a:ea typeface="Lato"/>
              <a:cs typeface="Lato"/>
              <a:sym typeface="Lato"/>
            </a:endParaRPr>
          </a:p>
        </p:txBody>
      </p:sp>
      <p:pic>
        <p:nvPicPr>
          <p:cNvPr id="261" name="Google Shape;261;p30"/>
          <p:cNvPicPr preferRelativeResize="0"/>
          <p:nvPr/>
        </p:nvPicPr>
        <p:blipFill rotWithShape="1">
          <a:blip r:embed="rId3">
            <a:alphaModFix/>
          </a:blip>
          <a:srcRect b="16798" l="0" r="0" t="0"/>
          <a:stretch/>
        </p:blipFill>
        <p:spPr>
          <a:xfrm>
            <a:off x="5293675" y="2064925"/>
            <a:ext cx="2703151" cy="1628201"/>
          </a:xfrm>
          <a:prstGeom prst="rect">
            <a:avLst/>
          </a:prstGeom>
          <a:noFill/>
          <a:ln>
            <a:noFill/>
          </a:ln>
        </p:spPr>
      </p:pic>
      <p:sp>
        <p:nvSpPr>
          <p:cNvPr id="262" name="Google Shape;262;p30"/>
          <p:cNvSpPr txBox="1"/>
          <p:nvPr/>
        </p:nvSpPr>
        <p:spPr>
          <a:xfrm>
            <a:off x="5293750" y="3863250"/>
            <a:ext cx="2703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latin typeface="Lato"/>
                <a:ea typeface="Lato"/>
                <a:cs typeface="Lato"/>
                <a:sym typeface="Lato"/>
              </a:rPr>
              <a:t>Figure: The interconnections between mechanical and chemical aspects of any intercalation material. </a:t>
            </a:r>
            <a:r>
              <a:rPr baseline="30000" lang="en-GB" sz="1100">
                <a:latin typeface="Lato"/>
                <a:ea typeface="Lato"/>
                <a:cs typeface="Lato"/>
                <a:sym typeface="Lato"/>
              </a:rPr>
              <a:t>[9]</a:t>
            </a:r>
            <a:endParaRPr baseline="30000" sz="1100">
              <a:latin typeface="Lato"/>
              <a:ea typeface="Lato"/>
              <a:cs typeface="Lato"/>
              <a:sym typeface="Lato"/>
            </a:endParaRPr>
          </a:p>
        </p:txBody>
      </p:sp>
      <p:sp>
        <p:nvSpPr>
          <p:cNvPr id="263" name="Google Shape;263;p30"/>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a:t>
            </a:r>
            <a:r>
              <a:rPr lang="en-GB"/>
              <a:t>train rate relation to C-rate</a:t>
            </a:r>
            <a:endParaRPr/>
          </a:p>
        </p:txBody>
      </p:sp>
      <p:sp>
        <p:nvSpPr>
          <p:cNvPr id="269" name="Google Shape;269;p31"/>
          <p:cNvSpPr txBox="1"/>
          <p:nvPr/>
        </p:nvSpPr>
        <p:spPr>
          <a:xfrm>
            <a:off x="834750" y="4726075"/>
            <a:ext cx="75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[15] </a:t>
            </a:r>
            <a:r>
              <a:rPr lang="en-GB" sz="900">
                <a:solidFill>
                  <a:srgbClr val="595959"/>
                </a:solidFill>
                <a:latin typeface="Lato"/>
                <a:ea typeface="Lato"/>
                <a:cs typeface="Lato"/>
                <a:sym typeface="Lato"/>
              </a:rPr>
              <a:t>Chung, Ding-Wen, Paul R. Shearing, Nigel P. Brandon, Stephen J. Harris, and R. Edwin Garcia. "Particle size polydispersity in Li-ion batteries." Journal of The Electrochemical Society 161, no. 3 (2014): A422.</a:t>
            </a:r>
            <a:endParaRPr sz="900">
              <a:solidFill>
                <a:srgbClr val="595959"/>
              </a:solidFill>
              <a:latin typeface="Lato"/>
              <a:ea typeface="Lato"/>
              <a:cs typeface="Lato"/>
              <a:sym typeface="Lato"/>
            </a:endParaRPr>
          </a:p>
        </p:txBody>
      </p:sp>
      <p:sp>
        <p:nvSpPr>
          <p:cNvPr id="270" name="Google Shape;270;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71" name="Google Shape;271;p31"/>
          <p:cNvSpPr txBox="1"/>
          <p:nvPr>
            <p:ph idx="1" type="body"/>
          </p:nvPr>
        </p:nvSpPr>
        <p:spPr>
          <a:xfrm>
            <a:off x="729450" y="2614075"/>
            <a:ext cx="7688700" cy="1725900"/>
          </a:xfrm>
          <a:prstGeom prst="rect">
            <a:avLst/>
          </a:prstGeom>
        </p:spPr>
        <p:txBody>
          <a:bodyPr anchorCtr="0" anchor="t" bIns="91425" lIns="91425" spcFirstLastPara="1" rIns="91425" wrap="square" tIns="91425">
            <a:normAutofit lnSpcReduction="10000"/>
          </a:bodyPr>
          <a:lstStyle/>
          <a:p>
            <a:pPr indent="-314325" lvl="0" marL="457200" rtl="0" algn="l">
              <a:spcBef>
                <a:spcPts val="0"/>
              </a:spcBef>
              <a:spcAft>
                <a:spcPts val="0"/>
              </a:spcAft>
              <a:buClr>
                <a:srgbClr val="000000"/>
              </a:buClr>
              <a:buSzPts val="1350"/>
              <a:buChar char="●"/>
            </a:pPr>
            <a:r>
              <a:rPr lang="en-GB" sz="1350">
                <a:solidFill>
                  <a:srgbClr val="000000"/>
                </a:solidFill>
              </a:rPr>
              <a:t>ε</a:t>
            </a:r>
            <a:r>
              <a:rPr baseline="-25000" lang="en-GB" sz="1350">
                <a:solidFill>
                  <a:srgbClr val="000000"/>
                </a:solidFill>
              </a:rPr>
              <a:t>c</a:t>
            </a:r>
            <a:r>
              <a:rPr lang="en-GB" sz="1350">
                <a:solidFill>
                  <a:srgbClr val="000000"/>
                </a:solidFill>
              </a:rPr>
              <a:t> represents the compositional strain and β</a:t>
            </a:r>
            <a:r>
              <a:rPr baseline="-25000" lang="en-GB" sz="1350">
                <a:solidFill>
                  <a:srgbClr val="000000"/>
                </a:solidFill>
              </a:rPr>
              <a:t>ij</a:t>
            </a:r>
            <a:r>
              <a:rPr lang="en-GB" sz="1350">
                <a:solidFill>
                  <a:srgbClr val="000000"/>
                </a:solidFill>
              </a:rPr>
              <a:t> are the Vegard coefficients. 𝚫 X is the change in the lithium concentration.</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Because of the cubic structure of LiMn</a:t>
            </a:r>
            <a:r>
              <a:rPr baseline="-25000" lang="en-GB" sz="1350">
                <a:solidFill>
                  <a:srgbClr val="000000"/>
                </a:solidFill>
              </a:rPr>
              <a:t>2</a:t>
            </a:r>
            <a:r>
              <a:rPr lang="en-GB" sz="1350">
                <a:solidFill>
                  <a:srgbClr val="000000"/>
                </a:solidFill>
              </a:rPr>
              <a:t>O</a:t>
            </a:r>
            <a:r>
              <a:rPr baseline="-25000" lang="en-GB" sz="1350">
                <a:solidFill>
                  <a:srgbClr val="000000"/>
                </a:solidFill>
              </a:rPr>
              <a:t>4</a:t>
            </a:r>
            <a:r>
              <a:rPr lang="en-GB" sz="1350">
                <a:solidFill>
                  <a:srgbClr val="000000"/>
                </a:solidFill>
              </a:rPr>
              <a:t>, it has isotropic Vegard coefficients. </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Therefore all Vegard coefficients are considered the same and equal to 0.016 based on Chung et al.’s report. [15]</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Example: For three different strain rates (0.001 ps</a:t>
            </a:r>
            <a:r>
              <a:rPr baseline="30000" lang="en-GB" sz="1350">
                <a:solidFill>
                  <a:srgbClr val="000000"/>
                </a:solidFill>
              </a:rPr>
              <a:t>−1</a:t>
            </a:r>
            <a:r>
              <a:rPr lang="en-GB" sz="1350">
                <a:solidFill>
                  <a:srgbClr val="000000"/>
                </a:solidFill>
              </a:rPr>
              <a:t>, 0.01 ps</a:t>
            </a:r>
            <a:r>
              <a:rPr baseline="30000" lang="en-GB" sz="1350">
                <a:solidFill>
                  <a:srgbClr val="000000"/>
                </a:solidFill>
              </a:rPr>
              <a:t>−1</a:t>
            </a:r>
            <a:r>
              <a:rPr lang="en-GB" sz="1350">
                <a:solidFill>
                  <a:srgbClr val="000000"/>
                </a:solidFill>
              </a:rPr>
              <a:t>, and 0.1 ps</a:t>
            </a:r>
            <a:r>
              <a:rPr baseline="30000" lang="en-GB" sz="1350">
                <a:solidFill>
                  <a:srgbClr val="000000"/>
                </a:solidFill>
              </a:rPr>
              <a:t>−1</a:t>
            </a:r>
            <a:r>
              <a:rPr lang="en-GB" sz="1350">
                <a:solidFill>
                  <a:srgbClr val="000000"/>
                </a:solidFill>
              </a:rPr>
              <a:t>), corresponding C-rates are 0.5 C, 5 C, and 50 C, respectively. [9]</a:t>
            </a:r>
            <a:endParaRPr sz="1350">
              <a:solidFill>
                <a:srgbClr val="000000"/>
              </a:solidFill>
            </a:endParaRPr>
          </a:p>
        </p:txBody>
      </p:sp>
      <p:pic>
        <p:nvPicPr>
          <p:cNvPr descr="\varepsilon _{c} = \beta _{ij}\Delta X" id="272" name="Google Shape;272;p31"/>
          <p:cNvPicPr preferRelativeResize="0"/>
          <p:nvPr/>
        </p:nvPicPr>
        <p:blipFill>
          <a:blip r:embed="rId3">
            <a:alphaModFix/>
          </a:blip>
          <a:stretch>
            <a:fillRect/>
          </a:stretch>
        </p:blipFill>
        <p:spPr>
          <a:xfrm>
            <a:off x="3353466" y="1966350"/>
            <a:ext cx="2437072" cy="535200"/>
          </a:xfrm>
          <a:prstGeom prst="rect">
            <a:avLst/>
          </a:prstGeom>
          <a:noFill/>
          <a:ln>
            <a:noFill/>
          </a:ln>
        </p:spPr>
      </p:pic>
      <p:sp>
        <p:nvSpPr>
          <p:cNvPr id="273" name="Google Shape;273;p31"/>
          <p:cNvSpPr txBox="1"/>
          <p:nvPr/>
        </p:nvSpPr>
        <p:spPr>
          <a:xfrm>
            <a:off x="834750" y="4339975"/>
            <a:ext cx="758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[9] Asadi, Ali, Seyed Foad Aghamiri, and Mohammad Reza Talaie. "Molecular dynamics simulation of a Li x Mn 2 O 4 spinel cathode material in Li-ion batteries." RSC Advances 6, no. 116 (2016): 115354-115363.</a:t>
            </a:r>
            <a:endParaRPr sz="900">
              <a:solidFill>
                <a:srgbClr val="595959"/>
              </a:solidFill>
              <a:latin typeface="Lato"/>
              <a:ea typeface="Lato"/>
              <a:cs typeface="Lato"/>
              <a:sym typeface="Lato"/>
            </a:endParaRPr>
          </a:p>
        </p:txBody>
      </p:sp>
      <p:sp>
        <p:nvSpPr>
          <p:cNvPr id="274" name="Google Shape;274;p31"/>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Objectives</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315726" lvl="0" marL="457200" rtl="0" algn="l">
              <a:spcBef>
                <a:spcPts val="0"/>
              </a:spcBef>
              <a:spcAft>
                <a:spcPts val="0"/>
              </a:spcAft>
              <a:buClr>
                <a:srgbClr val="000000"/>
              </a:buClr>
              <a:buSzPct val="100000"/>
              <a:buChar char="●"/>
            </a:pPr>
            <a:r>
              <a:rPr lang="en-GB" sz="5488">
                <a:solidFill>
                  <a:srgbClr val="000000"/>
                </a:solidFill>
              </a:rPr>
              <a:t>To estimate the influence of cathode materials on the power output characteristics of Lithium-ion batteries. </a:t>
            </a:r>
            <a:endParaRPr sz="5488">
              <a:solidFill>
                <a:srgbClr val="000000"/>
              </a:solidFill>
            </a:endParaRPr>
          </a:p>
          <a:p>
            <a:pPr indent="-315726" lvl="0" marL="457200" rtl="0" algn="l">
              <a:spcBef>
                <a:spcPts val="0"/>
              </a:spcBef>
              <a:spcAft>
                <a:spcPts val="0"/>
              </a:spcAft>
              <a:buClr>
                <a:srgbClr val="000000"/>
              </a:buClr>
              <a:buSzPct val="100000"/>
              <a:buChar char="●"/>
            </a:pPr>
            <a:r>
              <a:rPr lang="en-GB" sz="5488">
                <a:solidFill>
                  <a:srgbClr val="000000"/>
                </a:solidFill>
              </a:rPr>
              <a:t>Study the performance of the battery, considering the real-time operating conditions like temperature, humidity, to name a few.</a:t>
            </a:r>
            <a:endParaRPr sz="5488">
              <a:solidFill>
                <a:srgbClr val="000000"/>
              </a:solidFill>
            </a:endParaRPr>
          </a:p>
          <a:p>
            <a:pPr indent="-315726" lvl="0" marL="457200" rtl="0" algn="l">
              <a:spcBef>
                <a:spcPts val="0"/>
              </a:spcBef>
              <a:spcAft>
                <a:spcPts val="0"/>
              </a:spcAft>
              <a:buClr>
                <a:srgbClr val="000000"/>
              </a:buClr>
              <a:buSzPct val="100000"/>
              <a:buChar char="●"/>
            </a:pPr>
            <a:r>
              <a:rPr lang="en-GB" sz="5488">
                <a:solidFill>
                  <a:srgbClr val="000000"/>
                </a:solidFill>
              </a:rPr>
              <a:t>To estimate overall power losses with time associated with the battery pack under operating conditions. </a:t>
            </a:r>
            <a:endParaRPr sz="5488">
              <a:solidFill>
                <a:srgbClr val="000000"/>
              </a:solidFill>
            </a:endParaRPr>
          </a:p>
          <a:p>
            <a:pPr indent="-315726" lvl="0" marL="457200" rtl="0" algn="l">
              <a:spcBef>
                <a:spcPts val="0"/>
              </a:spcBef>
              <a:spcAft>
                <a:spcPts val="0"/>
              </a:spcAft>
              <a:buClr>
                <a:srgbClr val="000000"/>
              </a:buClr>
              <a:buSzPct val="100000"/>
              <a:buChar char="●"/>
            </a:pPr>
            <a:r>
              <a:rPr lang="en-GB" sz="5488">
                <a:solidFill>
                  <a:srgbClr val="000000"/>
                </a:solidFill>
              </a:rPr>
              <a:t>Devise the methods to reduce the power losses and enhance the battery life, e.g.: battery thermal management systems. </a:t>
            </a:r>
            <a:endParaRPr sz="5488">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96" name="Google Shape;96;p1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Unit cell of LFP</a:t>
            </a:r>
            <a:endParaRPr/>
          </a:p>
        </p:txBody>
      </p:sp>
      <p:sp>
        <p:nvSpPr>
          <p:cNvPr id="280" name="Google Shape;280;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000000"/>
              </a:buClr>
              <a:buSzPts val="1350"/>
              <a:buChar char="●"/>
            </a:pPr>
            <a:r>
              <a:rPr lang="en-GB" sz="1350">
                <a:solidFill>
                  <a:srgbClr val="000000"/>
                </a:solidFill>
              </a:rPr>
              <a:t>Space Group: P n m a  </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a = 10.40080 Å    α = 90.0000°</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b =  6.05230 Å      β = 90.0000°</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c =  4.73240 Å       γ = 90.0000°</a:t>
            </a:r>
            <a:endParaRPr sz="1350">
              <a:solidFill>
                <a:srgbClr val="000000"/>
              </a:solidFill>
            </a:endParaRPr>
          </a:p>
          <a:p>
            <a:pPr indent="-314325" lvl="0" marL="457200" rtl="0" algn="l">
              <a:spcBef>
                <a:spcPts val="0"/>
              </a:spcBef>
              <a:spcAft>
                <a:spcPts val="0"/>
              </a:spcAft>
              <a:buClr>
                <a:srgbClr val="000000"/>
              </a:buClr>
              <a:buSzPts val="1350"/>
              <a:buChar char="●"/>
            </a:pPr>
            <a:r>
              <a:rPr lang="en-GB" sz="1350">
                <a:solidFill>
                  <a:srgbClr val="000000"/>
                </a:solidFill>
              </a:rPr>
              <a:t>V = 297.8987 Å</a:t>
            </a:r>
            <a:r>
              <a:rPr baseline="30000" lang="en-GB" sz="1350">
                <a:solidFill>
                  <a:srgbClr val="000000"/>
                </a:solidFill>
              </a:rPr>
              <a:t>3</a:t>
            </a:r>
            <a:endParaRPr baseline="30000" sz="1350">
              <a:solidFill>
                <a:srgbClr val="000000"/>
              </a:solidFill>
            </a:endParaRPr>
          </a:p>
        </p:txBody>
      </p:sp>
      <p:pic>
        <p:nvPicPr>
          <p:cNvPr id="281" name="Google Shape;281;p32"/>
          <p:cNvPicPr preferRelativeResize="0"/>
          <p:nvPr/>
        </p:nvPicPr>
        <p:blipFill rotWithShape="1">
          <a:blip r:embed="rId3">
            <a:alphaModFix/>
          </a:blip>
          <a:srcRect b="27129" l="17794" r="16713" t="11241"/>
          <a:stretch/>
        </p:blipFill>
        <p:spPr>
          <a:xfrm>
            <a:off x="4167148" y="1853850"/>
            <a:ext cx="4616251" cy="2443324"/>
          </a:xfrm>
          <a:prstGeom prst="rect">
            <a:avLst/>
          </a:prstGeom>
          <a:noFill/>
          <a:ln>
            <a:noFill/>
          </a:ln>
        </p:spPr>
      </p:pic>
      <p:sp>
        <p:nvSpPr>
          <p:cNvPr id="282" name="Google Shape;282;p32"/>
          <p:cNvSpPr txBox="1"/>
          <p:nvPr/>
        </p:nvSpPr>
        <p:spPr>
          <a:xfrm>
            <a:off x="4558725" y="4259125"/>
            <a:ext cx="38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Figure: A unit cell of LFP made using “VESTA”</a:t>
            </a:r>
            <a:endParaRPr>
              <a:latin typeface="Lato"/>
              <a:ea typeface="Lato"/>
              <a:cs typeface="Lato"/>
              <a:sym typeface="Lato"/>
            </a:endParaRPr>
          </a:p>
        </p:txBody>
      </p:sp>
      <p:sp>
        <p:nvSpPr>
          <p:cNvPr id="283" name="Google Shape;283;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289" name="Google Shape;289;p33"/>
          <p:cNvSpPr txBox="1"/>
          <p:nvPr>
            <p:ph idx="1" type="body"/>
          </p:nvPr>
        </p:nvSpPr>
        <p:spPr>
          <a:xfrm>
            <a:off x="729450" y="2078875"/>
            <a:ext cx="80184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4400"/>
              <a:t>[1] https://www.citroen.in/</a:t>
            </a:r>
            <a:endParaRPr sz="4400"/>
          </a:p>
          <a:p>
            <a:pPr indent="0" lvl="0" marL="0" rtl="0" algn="l">
              <a:spcBef>
                <a:spcPts val="1200"/>
              </a:spcBef>
              <a:spcAft>
                <a:spcPts val="0"/>
              </a:spcAft>
              <a:buNone/>
            </a:pPr>
            <a:r>
              <a:rPr lang="en-GB" sz="4400"/>
              <a:t>[2] https://www.massnetcomms.org/software-to-simplify-solar-farm-design/</a:t>
            </a:r>
            <a:endParaRPr sz="4400"/>
          </a:p>
          <a:p>
            <a:pPr indent="0" lvl="0" marL="0" rtl="0" algn="l">
              <a:spcBef>
                <a:spcPts val="1200"/>
              </a:spcBef>
              <a:spcAft>
                <a:spcPts val="0"/>
              </a:spcAft>
              <a:buNone/>
            </a:pPr>
            <a:r>
              <a:rPr lang="en-GB" sz="4400"/>
              <a:t>[3] https://www.ga-asi.com/remotely-piloted-aircraft/mq-9a</a:t>
            </a:r>
            <a:endParaRPr sz="4400"/>
          </a:p>
          <a:p>
            <a:pPr indent="0" lvl="0" marL="0" rtl="0" algn="l">
              <a:spcBef>
                <a:spcPts val="1200"/>
              </a:spcBef>
              <a:spcAft>
                <a:spcPts val="0"/>
              </a:spcAft>
              <a:buNone/>
            </a:pPr>
            <a:r>
              <a:rPr lang="en-GB" sz="4400"/>
              <a:t>[4] </a:t>
            </a:r>
            <a:r>
              <a:rPr lang="en-GB" sz="4400" u="sng">
                <a:solidFill>
                  <a:schemeClr val="hlink"/>
                </a:solidFill>
                <a:hlinkClick r:id="rId3"/>
              </a:rPr>
              <a:t>https://www.apple.com/in/</a:t>
            </a:r>
            <a:endParaRPr sz="4400"/>
          </a:p>
          <a:p>
            <a:pPr indent="0" lvl="0" marL="0" rtl="0" algn="l">
              <a:spcBef>
                <a:spcPts val="1200"/>
              </a:spcBef>
              <a:spcAft>
                <a:spcPts val="0"/>
              </a:spcAft>
              <a:buNone/>
            </a:pPr>
            <a:r>
              <a:rPr lang="en-GB" sz="4400"/>
              <a:t>[5] </a:t>
            </a:r>
            <a:r>
              <a:rPr lang="en-GB" sz="4400" u="sng">
                <a:solidFill>
                  <a:schemeClr val="hlink"/>
                </a:solidFill>
                <a:hlinkClick r:id="rId4"/>
              </a:rPr>
              <a:t>https://batteryuniversity.com/article/bu-301a-types-of-battery-cells</a:t>
            </a:r>
            <a:endParaRPr sz="4400"/>
          </a:p>
          <a:p>
            <a:pPr indent="0" lvl="0" marL="0" rtl="0" algn="l">
              <a:spcBef>
                <a:spcPts val="1200"/>
              </a:spcBef>
              <a:spcAft>
                <a:spcPts val="0"/>
              </a:spcAft>
              <a:buNone/>
            </a:pPr>
            <a:r>
              <a:rPr lang="en-GB" sz="4400"/>
              <a:t>[6] https://www.electronics-notes.com/articles/electronic_components/battery-technology/li-ion-lithium-ion-technology.php</a:t>
            </a:r>
            <a:endParaRPr sz="4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90" name="Google Shape;290;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91" name="Google Shape;291;p3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297" name="Google Shape;297;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4400"/>
              <a:t>[7] Salgado, Rui Martim, Federico Danzi, Joana Espain Oliveira, Anter El-Azab, Pedro Ponces Camanho, and Maria Helena Braga. "The Latest Trends in Electric Vehicles Batteries." Molecules 26, no. 11 (2021): 3188.</a:t>
            </a:r>
            <a:endParaRPr sz="4400"/>
          </a:p>
          <a:p>
            <a:pPr indent="0" lvl="0" marL="0" rtl="0" algn="l">
              <a:spcBef>
                <a:spcPts val="1200"/>
              </a:spcBef>
              <a:spcAft>
                <a:spcPts val="0"/>
              </a:spcAft>
              <a:buNone/>
            </a:pPr>
            <a:r>
              <a:rPr lang="en-GB" sz="4400"/>
              <a:t>[8] Mohamed, Nourhan, and Nageh K. Allam. "Recent advances in the design of cathode materials for Li-ion batteries." RSC Advances 10, no. 37 (2020): 21662-21685.</a:t>
            </a:r>
            <a:endParaRPr sz="4400"/>
          </a:p>
          <a:p>
            <a:pPr indent="0" lvl="0" marL="0" rtl="0" algn="l">
              <a:spcBef>
                <a:spcPts val="1200"/>
              </a:spcBef>
              <a:spcAft>
                <a:spcPts val="0"/>
              </a:spcAft>
              <a:buNone/>
            </a:pPr>
            <a:r>
              <a:rPr lang="en-GB" sz="4400"/>
              <a:t>[9] Asadi, Ali, Seyed Foad Aghamiri, and Mohammad Reza Talaie. "Molecular dynamics simulation of a Li x Mn 2 O 4 spinel cathode material in Li-ion batteries." RSC Advances 6, no. 116 (2016): 115354-115363.</a:t>
            </a:r>
            <a:endParaRPr sz="4400"/>
          </a:p>
          <a:p>
            <a:pPr indent="0" lvl="0" marL="0" rtl="0" algn="l">
              <a:spcBef>
                <a:spcPts val="1200"/>
              </a:spcBef>
              <a:spcAft>
                <a:spcPts val="0"/>
              </a:spcAft>
              <a:buNone/>
            </a:pPr>
            <a:r>
              <a:rPr lang="en-GB" sz="4400"/>
              <a:t>[10] Warner, John T. The handbook of lithium-ion battery pack design: chemistry, components, types and terminology. Elsevier, 2015.</a:t>
            </a:r>
            <a:endParaRPr sz="4400"/>
          </a:p>
          <a:p>
            <a:pPr indent="0" lvl="0" marL="0" rtl="0" algn="l">
              <a:spcBef>
                <a:spcPts val="1200"/>
              </a:spcBef>
              <a:spcAft>
                <a:spcPts val="0"/>
              </a:spcAft>
              <a:buNone/>
            </a:pPr>
            <a:r>
              <a:rPr lang="en-GB" sz="4400"/>
              <a:t>[11] Masias, Alvaro, James Marcicki, and William A. Paxton. "Opportunities and challenges of lithium ion batteries in automotive applications." ACS Energy Letters 6, no. 2 (2021): 621-630.</a:t>
            </a:r>
            <a:endParaRPr sz="44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98" name="Google Shape;298;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99" name="Google Shape;299;p3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305" name="Google Shape;305;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100"/>
              <a:t>[12] Miao, Yu, Patrick Hynan, Annette Von Jouanne, and Alexandre Yokochi. "Current Li-ion battery technologies in electric vehicles and opportunities for advancements." Energies 12, no. 6 (2019): 1074.</a:t>
            </a:r>
            <a:endParaRPr sz="1100"/>
          </a:p>
          <a:p>
            <a:pPr indent="0" lvl="0" marL="0" rtl="0" algn="l">
              <a:spcBef>
                <a:spcPts val="1200"/>
              </a:spcBef>
              <a:spcAft>
                <a:spcPts val="0"/>
              </a:spcAft>
              <a:buNone/>
            </a:pPr>
            <a:r>
              <a:rPr lang="en-GB" sz="1100"/>
              <a:t>[13] Bandhauer, Todd M., Srinivas Garimella, and Thomas F. Fuller. "A critical review of thermal issues in lithium-ion batteries." Journal of the Electrochemical Society 158, no. 3 (2011): R1.</a:t>
            </a:r>
            <a:endParaRPr sz="1100"/>
          </a:p>
          <a:p>
            <a:pPr indent="0" lvl="0" marL="0" rtl="0" algn="l">
              <a:spcBef>
                <a:spcPts val="1200"/>
              </a:spcBef>
              <a:spcAft>
                <a:spcPts val="0"/>
              </a:spcAft>
              <a:buNone/>
            </a:pPr>
            <a:r>
              <a:rPr lang="en-GB" sz="1100"/>
              <a:t>[14] Wu, Xiangkun, Kaifang Song, Xiaoyan Zhang, Naifang Hu, Liyuan Li, Wenjie Li, Lan Zhang, and Haitao Zhang. "Safety issues in lithium ion batteries: Materials and cell design." Frontiers in Energy Research 7 (2019): 65.</a:t>
            </a:r>
            <a:endParaRPr sz="11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06" name="Google Shape;306;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7" name="Google Shape;307;p3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Thank you.</a:t>
            </a:r>
            <a:endParaRPr/>
          </a:p>
        </p:txBody>
      </p:sp>
      <p:sp>
        <p:nvSpPr>
          <p:cNvPr id="313" name="Google Shape;313;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idx="4294967295" type="title"/>
          </p:nvPr>
        </p:nvSpPr>
        <p:spPr>
          <a:xfrm>
            <a:off x="727800" y="2503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Li-ion batteries have enabled major innovations in energy</a:t>
            </a:r>
            <a:endParaRPr/>
          </a:p>
        </p:txBody>
      </p:sp>
      <p:pic>
        <p:nvPicPr>
          <p:cNvPr id="102" name="Google Shape;102;p15"/>
          <p:cNvPicPr preferRelativeResize="0"/>
          <p:nvPr/>
        </p:nvPicPr>
        <p:blipFill>
          <a:blip r:embed="rId3">
            <a:alphaModFix/>
          </a:blip>
          <a:stretch>
            <a:fillRect/>
          </a:stretch>
        </p:blipFill>
        <p:spPr>
          <a:xfrm>
            <a:off x="727800" y="1276775"/>
            <a:ext cx="2356648" cy="972374"/>
          </a:xfrm>
          <a:prstGeom prst="rect">
            <a:avLst/>
          </a:prstGeom>
          <a:noFill/>
          <a:ln>
            <a:noFill/>
          </a:ln>
        </p:spPr>
      </p:pic>
      <p:pic>
        <p:nvPicPr>
          <p:cNvPr id="103" name="Google Shape;103;p15"/>
          <p:cNvPicPr preferRelativeResize="0"/>
          <p:nvPr/>
        </p:nvPicPr>
        <p:blipFill>
          <a:blip r:embed="rId4">
            <a:alphaModFix/>
          </a:blip>
          <a:stretch>
            <a:fillRect/>
          </a:stretch>
        </p:blipFill>
        <p:spPr>
          <a:xfrm>
            <a:off x="5303100" y="1276775"/>
            <a:ext cx="2356650" cy="972375"/>
          </a:xfrm>
          <a:prstGeom prst="rect">
            <a:avLst/>
          </a:prstGeom>
          <a:noFill/>
          <a:ln>
            <a:noFill/>
          </a:ln>
        </p:spPr>
      </p:pic>
      <p:pic>
        <p:nvPicPr>
          <p:cNvPr id="104" name="Google Shape;104;p15"/>
          <p:cNvPicPr preferRelativeResize="0"/>
          <p:nvPr/>
        </p:nvPicPr>
        <p:blipFill>
          <a:blip r:embed="rId5">
            <a:alphaModFix/>
          </a:blip>
          <a:stretch>
            <a:fillRect/>
          </a:stretch>
        </p:blipFill>
        <p:spPr>
          <a:xfrm>
            <a:off x="5303100" y="2841350"/>
            <a:ext cx="2356652" cy="972374"/>
          </a:xfrm>
          <a:prstGeom prst="rect">
            <a:avLst/>
          </a:prstGeom>
          <a:noFill/>
          <a:ln>
            <a:noFill/>
          </a:ln>
        </p:spPr>
      </p:pic>
      <p:pic>
        <p:nvPicPr>
          <p:cNvPr id="105" name="Google Shape;105;p15"/>
          <p:cNvPicPr preferRelativeResize="0"/>
          <p:nvPr/>
        </p:nvPicPr>
        <p:blipFill>
          <a:blip r:embed="rId6">
            <a:alphaModFix/>
          </a:blip>
          <a:stretch>
            <a:fillRect/>
          </a:stretch>
        </p:blipFill>
        <p:spPr>
          <a:xfrm>
            <a:off x="808325" y="2934375"/>
            <a:ext cx="2195576" cy="972375"/>
          </a:xfrm>
          <a:prstGeom prst="rect">
            <a:avLst/>
          </a:prstGeom>
          <a:noFill/>
          <a:ln>
            <a:noFill/>
          </a:ln>
        </p:spPr>
      </p:pic>
      <p:sp>
        <p:nvSpPr>
          <p:cNvPr id="106" name="Google Shape;106;p15"/>
          <p:cNvSpPr txBox="1"/>
          <p:nvPr/>
        </p:nvSpPr>
        <p:spPr>
          <a:xfrm>
            <a:off x="965775" y="2341375"/>
            <a:ext cx="188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Automotive</a:t>
            </a:r>
            <a:r>
              <a:rPr baseline="30000" lang="en-GB" sz="1200">
                <a:latin typeface="Lato"/>
                <a:ea typeface="Lato"/>
                <a:cs typeface="Lato"/>
                <a:sym typeface="Lato"/>
              </a:rPr>
              <a:t>[1]</a:t>
            </a:r>
            <a:endParaRPr baseline="30000" sz="1000">
              <a:latin typeface="Lato"/>
              <a:ea typeface="Lato"/>
              <a:cs typeface="Lato"/>
              <a:sym typeface="Lato"/>
            </a:endParaRPr>
          </a:p>
        </p:txBody>
      </p:sp>
      <p:sp>
        <p:nvSpPr>
          <p:cNvPr id="107" name="Google Shape;107;p15"/>
          <p:cNvSpPr txBox="1"/>
          <p:nvPr/>
        </p:nvSpPr>
        <p:spPr>
          <a:xfrm>
            <a:off x="5326875" y="2360600"/>
            <a:ext cx="230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Renewable grid</a:t>
            </a:r>
            <a:r>
              <a:rPr baseline="30000" lang="en-GB" sz="1200">
                <a:latin typeface="Lato"/>
                <a:ea typeface="Lato"/>
                <a:cs typeface="Lato"/>
                <a:sym typeface="Lato"/>
              </a:rPr>
              <a:t>[2]</a:t>
            </a:r>
            <a:endParaRPr baseline="30000" sz="1200">
              <a:latin typeface="Lato"/>
              <a:ea typeface="Lato"/>
              <a:cs typeface="Lato"/>
              <a:sym typeface="Lato"/>
            </a:endParaRPr>
          </a:p>
        </p:txBody>
      </p:sp>
      <p:sp>
        <p:nvSpPr>
          <p:cNvPr id="108" name="Google Shape;108;p15"/>
          <p:cNvSpPr txBox="1"/>
          <p:nvPr/>
        </p:nvSpPr>
        <p:spPr>
          <a:xfrm>
            <a:off x="893425" y="3983525"/>
            <a:ext cx="215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Drones</a:t>
            </a:r>
            <a:r>
              <a:rPr baseline="30000" lang="en-GB" sz="1200">
                <a:latin typeface="Lato"/>
                <a:ea typeface="Lato"/>
                <a:cs typeface="Lato"/>
                <a:sym typeface="Lato"/>
              </a:rPr>
              <a:t>[3]</a:t>
            </a:r>
            <a:endParaRPr baseline="30000" sz="1200">
              <a:latin typeface="Lato"/>
              <a:ea typeface="Lato"/>
              <a:cs typeface="Lato"/>
              <a:sym typeface="Lato"/>
            </a:endParaRPr>
          </a:p>
        </p:txBody>
      </p:sp>
      <p:sp>
        <p:nvSpPr>
          <p:cNvPr id="109" name="Google Shape;109;p15"/>
          <p:cNvSpPr txBox="1"/>
          <p:nvPr/>
        </p:nvSpPr>
        <p:spPr>
          <a:xfrm>
            <a:off x="5303100" y="3983525"/>
            <a:ext cx="230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Mobiles</a:t>
            </a:r>
            <a:r>
              <a:rPr baseline="30000" lang="en-GB" sz="1200">
                <a:latin typeface="Lato"/>
                <a:ea typeface="Lato"/>
                <a:cs typeface="Lato"/>
                <a:sym typeface="Lato"/>
              </a:rPr>
              <a:t>[4]</a:t>
            </a:r>
            <a:endParaRPr baseline="30000" sz="1200">
              <a:latin typeface="Lato"/>
              <a:ea typeface="Lato"/>
              <a:cs typeface="Lato"/>
              <a:sym typeface="Lato"/>
            </a:endParaRPr>
          </a:p>
        </p:txBody>
      </p:sp>
      <p:sp>
        <p:nvSpPr>
          <p:cNvPr id="110" name="Google Shape;110;p15"/>
          <p:cNvSpPr txBox="1"/>
          <p:nvPr/>
        </p:nvSpPr>
        <p:spPr>
          <a:xfrm>
            <a:off x="808325" y="4304975"/>
            <a:ext cx="760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[1] https://www.citroen.in/</a:t>
            </a:r>
            <a:endParaRPr sz="900">
              <a:solidFill>
                <a:srgbClr val="595959"/>
              </a:solidFill>
              <a:latin typeface="Lato"/>
              <a:ea typeface="Lato"/>
              <a:cs typeface="Lato"/>
              <a:sym typeface="Lato"/>
            </a:endParaRPr>
          </a:p>
          <a:p>
            <a:pPr indent="0" lvl="0" marL="0" rtl="0" algn="l">
              <a:spcBef>
                <a:spcPts val="0"/>
              </a:spcBef>
              <a:spcAft>
                <a:spcPts val="0"/>
              </a:spcAft>
              <a:buNone/>
            </a:pPr>
            <a:r>
              <a:rPr lang="en-GB" sz="900">
                <a:solidFill>
                  <a:srgbClr val="595959"/>
                </a:solidFill>
                <a:latin typeface="Lato"/>
                <a:ea typeface="Lato"/>
                <a:cs typeface="Lato"/>
                <a:sym typeface="Lato"/>
              </a:rPr>
              <a:t>[2] https://www.massnetcomms.org/software-to-simplify-solar-farm-design/</a:t>
            </a:r>
            <a:endParaRPr sz="900">
              <a:solidFill>
                <a:srgbClr val="595959"/>
              </a:solidFill>
              <a:latin typeface="Lato"/>
              <a:ea typeface="Lato"/>
              <a:cs typeface="Lato"/>
              <a:sym typeface="Lato"/>
            </a:endParaRPr>
          </a:p>
          <a:p>
            <a:pPr indent="0" lvl="0" marL="0" rtl="0" algn="l">
              <a:spcBef>
                <a:spcPts val="0"/>
              </a:spcBef>
              <a:spcAft>
                <a:spcPts val="0"/>
              </a:spcAft>
              <a:buNone/>
            </a:pPr>
            <a:r>
              <a:rPr lang="en-GB" sz="900">
                <a:solidFill>
                  <a:srgbClr val="595959"/>
                </a:solidFill>
                <a:latin typeface="Lato"/>
                <a:ea typeface="Lato"/>
                <a:cs typeface="Lato"/>
                <a:sym typeface="Lato"/>
              </a:rPr>
              <a:t>[3] https://www.ga-asi.com/remotely-piloted-aircraft/mq-9a</a:t>
            </a:r>
            <a:endParaRPr sz="900">
              <a:solidFill>
                <a:srgbClr val="595959"/>
              </a:solidFill>
              <a:latin typeface="Lato"/>
              <a:ea typeface="Lato"/>
              <a:cs typeface="Lato"/>
              <a:sym typeface="Lato"/>
            </a:endParaRPr>
          </a:p>
          <a:p>
            <a:pPr indent="0" lvl="0" marL="0" rtl="0" algn="l">
              <a:spcBef>
                <a:spcPts val="0"/>
              </a:spcBef>
              <a:spcAft>
                <a:spcPts val="0"/>
              </a:spcAft>
              <a:buNone/>
            </a:pPr>
            <a:r>
              <a:rPr lang="en-GB" sz="900">
                <a:solidFill>
                  <a:srgbClr val="595959"/>
                </a:solidFill>
                <a:latin typeface="Lato"/>
                <a:ea typeface="Lato"/>
                <a:cs typeface="Lato"/>
                <a:sym typeface="Lato"/>
              </a:rPr>
              <a:t>[4] https://www.apple.com/in/</a:t>
            </a:r>
            <a:endParaRPr sz="900">
              <a:solidFill>
                <a:srgbClr val="595959"/>
              </a:solidFill>
              <a:latin typeface="Lato"/>
              <a:ea typeface="Lato"/>
              <a:cs typeface="Lato"/>
              <a:sym typeface="Lato"/>
            </a:endParaRPr>
          </a:p>
        </p:txBody>
      </p:sp>
      <p:sp>
        <p:nvSpPr>
          <p:cNvPr id="111" name="Google Shape;11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2" name="Google Shape;112;p1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...but today’s Li-ion batteries still face many challenges</a:t>
            </a:r>
            <a:endParaRPr/>
          </a:p>
        </p:txBody>
      </p:sp>
      <p:sp>
        <p:nvSpPr>
          <p:cNvPr id="118" name="Google Shape;118;p16"/>
          <p:cNvSpPr txBox="1"/>
          <p:nvPr/>
        </p:nvSpPr>
        <p:spPr>
          <a:xfrm>
            <a:off x="3565775" y="2384275"/>
            <a:ext cx="16908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Safety</a:t>
            </a:r>
            <a:endParaRPr>
              <a:latin typeface="Lato"/>
              <a:ea typeface="Lato"/>
              <a:cs typeface="Lato"/>
              <a:sym typeface="Lato"/>
            </a:endParaRPr>
          </a:p>
        </p:txBody>
      </p:sp>
      <p:sp>
        <p:nvSpPr>
          <p:cNvPr id="119" name="Google Shape;119;p16"/>
          <p:cNvSpPr txBox="1"/>
          <p:nvPr/>
        </p:nvSpPr>
        <p:spPr>
          <a:xfrm>
            <a:off x="3569225" y="2973400"/>
            <a:ext cx="16839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Energy Density</a:t>
            </a:r>
            <a:endParaRPr>
              <a:latin typeface="Lato"/>
              <a:ea typeface="Lato"/>
              <a:cs typeface="Lato"/>
              <a:sym typeface="Lato"/>
            </a:endParaRPr>
          </a:p>
        </p:txBody>
      </p:sp>
      <p:sp>
        <p:nvSpPr>
          <p:cNvPr id="120" name="Google Shape;120;p16"/>
          <p:cNvSpPr txBox="1"/>
          <p:nvPr/>
        </p:nvSpPr>
        <p:spPr>
          <a:xfrm>
            <a:off x="3565775" y="3562525"/>
            <a:ext cx="16908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Cost</a:t>
            </a:r>
            <a:endParaRPr>
              <a:latin typeface="Lato"/>
              <a:ea typeface="Lato"/>
              <a:cs typeface="Lato"/>
              <a:sym typeface="Lato"/>
            </a:endParaRPr>
          </a:p>
        </p:txBody>
      </p:sp>
      <p:sp>
        <p:nvSpPr>
          <p:cNvPr id="121" name="Google Shape;121;p16"/>
          <p:cNvSpPr txBox="1"/>
          <p:nvPr/>
        </p:nvSpPr>
        <p:spPr>
          <a:xfrm>
            <a:off x="3565775" y="4151650"/>
            <a:ext cx="16908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Cycle Life</a:t>
            </a:r>
            <a:endParaRPr>
              <a:latin typeface="Lato"/>
              <a:ea typeface="Lato"/>
              <a:cs typeface="Lato"/>
              <a:sym typeface="Lato"/>
            </a:endParaRPr>
          </a:p>
        </p:txBody>
      </p:sp>
      <p:sp>
        <p:nvSpPr>
          <p:cNvPr id="122" name="Google Shape;122;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3" name="Google Shape;123;p1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Working of a battery</a:t>
            </a:r>
            <a:endParaRPr/>
          </a:p>
        </p:txBody>
      </p:sp>
      <p:pic>
        <p:nvPicPr>
          <p:cNvPr id="129" name="Google Shape;129;p17"/>
          <p:cNvPicPr preferRelativeResize="0"/>
          <p:nvPr/>
        </p:nvPicPr>
        <p:blipFill>
          <a:blip r:embed="rId3">
            <a:alphaModFix/>
          </a:blip>
          <a:stretch>
            <a:fillRect/>
          </a:stretch>
        </p:blipFill>
        <p:spPr>
          <a:xfrm>
            <a:off x="5944649" y="2402088"/>
            <a:ext cx="2762375" cy="1711575"/>
          </a:xfrm>
          <a:prstGeom prst="rect">
            <a:avLst/>
          </a:prstGeom>
          <a:noFill/>
          <a:ln>
            <a:noFill/>
          </a:ln>
        </p:spPr>
      </p:pic>
      <p:sp>
        <p:nvSpPr>
          <p:cNvPr id="130" name="Google Shape;130;p17"/>
          <p:cNvSpPr txBox="1"/>
          <p:nvPr/>
        </p:nvSpPr>
        <p:spPr>
          <a:xfrm>
            <a:off x="841925" y="2426725"/>
            <a:ext cx="49524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GB" sz="1200">
                <a:latin typeface="Lato"/>
                <a:ea typeface="Lato"/>
                <a:cs typeface="Lato"/>
                <a:sym typeface="Lato"/>
              </a:rPr>
              <a:t>The cell is made up of a number of different layers; copper foil which acts as the current collector for the anode, a porous anode which is normally made up of graphite.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A porous cathode which is made up of a transition metal oxide and an aluminium foil which acts as the cathode current collector.</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Finally</a:t>
            </a:r>
            <a:r>
              <a:rPr lang="en-GB" sz="1200">
                <a:latin typeface="Lato"/>
                <a:ea typeface="Lato"/>
                <a:cs typeface="Lato"/>
                <a:sym typeface="Lato"/>
              </a:rPr>
              <a:t>, a liquid electrolyte which allows for the movement of lithium ions. (Lithium Salt in an </a:t>
            </a:r>
            <a:r>
              <a:rPr lang="en-GB" sz="1200">
                <a:latin typeface="Lato"/>
                <a:ea typeface="Lato"/>
                <a:cs typeface="Lato"/>
                <a:sym typeface="Lato"/>
              </a:rPr>
              <a:t>Organic Solvent</a:t>
            </a:r>
            <a:r>
              <a:rPr lang="en-GB" sz="1200">
                <a:latin typeface="Lato"/>
                <a:ea typeface="Lato"/>
                <a:cs typeface="Lato"/>
                <a:sym typeface="Lato"/>
              </a:rPr>
              <a:t>)</a:t>
            </a:r>
            <a:endParaRPr sz="1200">
              <a:latin typeface="Lato"/>
              <a:ea typeface="Lato"/>
              <a:cs typeface="Lato"/>
              <a:sym typeface="Lato"/>
            </a:endParaRPr>
          </a:p>
        </p:txBody>
      </p:sp>
      <p:sp>
        <p:nvSpPr>
          <p:cNvPr id="131" name="Google Shape;131;p17"/>
          <p:cNvSpPr txBox="1"/>
          <p:nvPr/>
        </p:nvSpPr>
        <p:spPr>
          <a:xfrm>
            <a:off x="729450" y="4542125"/>
            <a:ext cx="495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[5] </a:t>
            </a:r>
            <a:r>
              <a:rPr lang="en-GB" sz="900">
                <a:solidFill>
                  <a:srgbClr val="595959"/>
                </a:solidFill>
                <a:latin typeface="Lato"/>
                <a:ea typeface="Lato"/>
                <a:cs typeface="Lato"/>
                <a:sym typeface="Lato"/>
              </a:rPr>
              <a:t>https://batteryuniversity.com/article/bu-301a-types-of-battery-cells</a:t>
            </a:r>
            <a:endParaRPr sz="1200">
              <a:solidFill>
                <a:srgbClr val="595959"/>
              </a:solidFill>
              <a:latin typeface="Lato"/>
              <a:ea typeface="Lato"/>
              <a:cs typeface="Lato"/>
              <a:sym typeface="Lato"/>
            </a:endParaRPr>
          </a:p>
        </p:txBody>
      </p:sp>
      <p:sp>
        <p:nvSpPr>
          <p:cNvPr id="132" name="Google Shape;132;p17"/>
          <p:cNvSpPr txBox="1"/>
          <p:nvPr/>
        </p:nvSpPr>
        <p:spPr>
          <a:xfrm>
            <a:off x="5652575" y="4113650"/>
            <a:ext cx="3346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latin typeface="Lato"/>
                <a:ea typeface="Lato"/>
                <a:cs typeface="Lato"/>
                <a:sym typeface="Lato"/>
              </a:rPr>
              <a:t>Figure: Cross-sectional view of a conventional battery cell</a:t>
            </a:r>
            <a:r>
              <a:rPr baseline="30000" lang="en-GB" sz="1100">
                <a:latin typeface="Lato"/>
                <a:ea typeface="Lato"/>
                <a:cs typeface="Lato"/>
                <a:sym typeface="Lato"/>
              </a:rPr>
              <a:t>[5]</a:t>
            </a:r>
            <a:r>
              <a:rPr lang="en-GB" sz="1100">
                <a:latin typeface="Lato"/>
                <a:ea typeface="Lato"/>
                <a:cs typeface="Lato"/>
                <a:sym typeface="Lato"/>
              </a:rPr>
              <a:t> </a:t>
            </a:r>
            <a:endParaRPr sz="1100">
              <a:latin typeface="Lato"/>
              <a:ea typeface="Lato"/>
              <a:cs typeface="Lato"/>
              <a:sym typeface="Lato"/>
            </a:endParaRPr>
          </a:p>
        </p:txBody>
      </p:sp>
      <p:sp>
        <p:nvSpPr>
          <p:cNvPr id="133" name="Google Shape;133;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4" name="Google Shape;134;p1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Working of a battery</a:t>
            </a:r>
            <a:endParaRPr/>
          </a:p>
        </p:txBody>
      </p:sp>
      <p:sp>
        <p:nvSpPr>
          <p:cNvPr id="140" name="Google Shape;140;p18"/>
          <p:cNvSpPr txBox="1"/>
          <p:nvPr/>
        </p:nvSpPr>
        <p:spPr>
          <a:xfrm>
            <a:off x="827775" y="1872988"/>
            <a:ext cx="4980900" cy="2770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Char char="●"/>
            </a:pPr>
            <a:r>
              <a:rPr lang="en-GB" sz="1200">
                <a:latin typeface="Lato"/>
                <a:ea typeface="Lato"/>
                <a:cs typeface="Lato"/>
                <a:sym typeface="Lato"/>
              </a:rPr>
              <a:t>When the battery is fully charged, lithium exists in between the carbon layers of the graphite. When the battery is discharged, the lithium becomes a lithium ion and an electron the lithium ions can travel through the electrolyte towards the cathode however the electrons have to go around an external circuit where useful electrical work can be extracted.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At the cathode the lithium ions and electrons recombine and go into the layers of the transition metal oxide in a process called intercalation.</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When charging the battery the opposite reaction occurs, moving the lithium back into the anode. </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GB" sz="1200">
                <a:latin typeface="Lato"/>
                <a:ea typeface="Lato"/>
                <a:cs typeface="Lato"/>
                <a:sym typeface="Lato"/>
              </a:rPr>
              <a:t>This back and forth motion coins the term “rocking chair mechanism” which represents how a lithium-ion battery works.</a:t>
            </a:r>
            <a:endParaRPr sz="1200">
              <a:latin typeface="Lato"/>
              <a:ea typeface="Lato"/>
              <a:cs typeface="Lato"/>
              <a:sym typeface="Lato"/>
            </a:endParaRPr>
          </a:p>
          <a:p>
            <a:pPr indent="0" lvl="0" marL="457200" rtl="0" algn="l">
              <a:spcBef>
                <a:spcPts val="0"/>
              </a:spcBef>
              <a:spcAft>
                <a:spcPts val="0"/>
              </a:spcAft>
              <a:buNone/>
            </a:pPr>
            <a:r>
              <a:t/>
            </a:r>
            <a:endParaRPr sz="1200">
              <a:latin typeface="Lato"/>
              <a:ea typeface="Lato"/>
              <a:cs typeface="Lato"/>
              <a:sym typeface="Lato"/>
            </a:endParaRPr>
          </a:p>
        </p:txBody>
      </p:sp>
      <p:sp>
        <p:nvSpPr>
          <p:cNvPr id="141" name="Google Shape;141;p18"/>
          <p:cNvSpPr txBox="1"/>
          <p:nvPr/>
        </p:nvSpPr>
        <p:spPr>
          <a:xfrm>
            <a:off x="5652900" y="4088150"/>
            <a:ext cx="3346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100">
                <a:latin typeface="Lato"/>
                <a:ea typeface="Lato"/>
                <a:cs typeface="Lato"/>
                <a:sym typeface="Lato"/>
              </a:rPr>
              <a:t>Figure: A schematic of a conventional battery</a:t>
            </a:r>
            <a:r>
              <a:rPr baseline="30000" lang="en-GB" sz="1100">
                <a:latin typeface="Lato"/>
                <a:ea typeface="Lato"/>
                <a:cs typeface="Lato"/>
                <a:sym typeface="Lato"/>
              </a:rPr>
              <a:t>[6]</a:t>
            </a:r>
            <a:r>
              <a:rPr lang="en-GB" sz="1100">
                <a:latin typeface="Lato"/>
                <a:ea typeface="Lato"/>
                <a:cs typeface="Lato"/>
                <a:sym typeface="Lato"/>
              </a:rPr>
              <a:t> </a:t>
            </a:r>
            <a:endParaRPr sz="1100">
              <a:latin typeface="Lato"/>
              <a:ea typeface="Lato"/>
              <a:cs typeface="Lato"/>
              <a:sym typeface="Lato"/>
            </a:endParaRPr>
          </a:p>
        </p:txBody>
      </p:sp>
      <p:sp>
        <p:nvSpPr>
          <p:cNvPr id="142" name="Google Shape;142;p18"/>
          <p:cNvSpPr txBox="1"/>
          <p:nvPr/>
        </p:nvSpPr>
        <p:spPr>
          <a:xfrm>
            <a:off x="729450" y="4542125"/>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[6] </a:t>
            </a:r>
            <a:r>
              <a:rPr lang="en-GB" sz="900">
                <a:solidFill>
                  <a:srgbClr val="595959"/>
                </a:solidFill>
                <a:latin typeface="Lato"/>
                <a:ea typeface="Lato"/>
                <a:cs typeface="Lato"/>
                <a:sym typeface="Lato"/>
              </a:rPr>
              <a:t>https://www.electronics-notes.com/articles/electronic_components/battery-technology/li-ion-lithium-ion-technology.php</a:t>
            </a:r>
            <a:endParaRPr sz="1200">
              <a:solidFill>
                <a:srgbClr val="595959"/>
              </a:solidFill>
              <a:latin typeface="Lato"/>
              <a:ea typeface="Lato"/>
              <a:cs typeface="Lato"/>
              <a:sym typeface="Lato"/>
            </a:endParaRPr>
          </a:p>
        </p:txBody>
      </p:sp>
      <p:sp>
        <p:nvSpPr>
          <p:cNvPr id="143" name="Google Shape;143;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4" name="Google Shape;144;p18"/>
          <p:cNvPicPr preferRelativeResize="0"/>
          <p:nvPr/>
        </p:nvPicPr>
        <p:blipFill>
          <a:blip r:embed="rId3">
            <a:alphaModFix/>
          </a:blip>
          <a:stretch>
            <a:fillRect/>
          </a:stretch>
        </p:blipFill>
        <p:spPr>
          <a:xfrm>
            <a:off x="5985313" y="1873000"/>
            <a:ext cx="2681674" cy="2252200"/>
          </a:xfrm>
          <a:prstGeom prst="rect">
            <a:avLst/>
          </a:prstGeom>
          <a:noFill/>
          <a:ln>
            <a:noFill/>
          </a:ln>
        </p:spPr>
      </p:pic>
      <p:sp>
        <p:nvSpPr>
          <p:cNvPr id="145" name="Google Shape;145;p1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1318650"/>
            <a:ext cx="4551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Battery Technologies</a:t>
            </a:r>
            <a:endParaRPr/>
          </a:p>
        </p:txBody>
      </p:sp>
      <p:pic>
        <p:nvPicPr>
          <p:cNvPr id="151" name="Google Shape;151;p19"/>
          <p:cNvPicPr preferRelativeResize="0"/>
          <p:nvPr/>
        </p:nvPicPr>
        <p:blipFill rotWithShape="1">
          <a:blip r:embed="rId3">
            <a:alphaModFix/>
          </a:blip>
          <a:srcRect b="7672" l="45015" r="0" t="0"/>
          <a:stretch/>
        </p:blipFill>
        <p:spPr>
          <a:xfrm>
            <a:off x="5280743" y="1155925"/>
            <a:ext cx="3610857" cy="3421575"/>
          </a:xfrm>
          <a:prstGeom prst="rect">
            <a:avLst/>
          </a:prstGeom>
          <a:noFill/>
          <a:ln>
            <a:noFill/>
          </a:ln>
        </p:spPr>
      </p:pic>
      <p:sp>
        <p:nvSpPr>
          <p:cNvPr id="152" name="Google Shape;152;p19"/>
          <p:cNvSpPr txBox="1"/>
          <p:nvPr/>
        </p:nvSpPr>
        <p:spPr>
          <a:xfrm>
            <a:off x="729450" y="3056600"/>
            <a:ext cx="3346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50">
                <a:latin typeface="Lato"/>
                <a:ea typeface="Lato"/>
                <a:cs typeface="Lato"/>
                <a:sym typeface="Lato"/>
              </a:rPr>
              <a:t>Figure: </a:t>
            </a:r>
            <a:r>
              <a:rPr lang="en-GB" sz="1350">
                <a:latin typeface="Lato"/>
                <a:ea typeface="Lato"/>
                <a:cs typeface="Lato"/>
                <a:sym typeface="Lato"/>
              </a:rPr>
              <a:t>Energy Density vs Specific Energy of different technologies</a:t>
            </a:r>
            <a:r>
              <a:rPr baseline="30000" lang="en-GB" sz="1350">
                <a:latin typeface="Lato"/>
                <a:ea typeface="Lato"/>
                <a:cs typeface="Lato"/>
                <a:sym typeface="Lato"/>
              </a:rPr>
              <a:t>[7]</a:t>
            </a:r>
            <a:r>
              <a:rPr lang="en-GB" sz="1350">
                <a:latin typeface="Lato"/>
                <a:ea typeface="Lato"/>
                <a:cs typeface="Lato"/>
                <a:sym typeface="Lato"/>
              </a:rPr>
              <a:t> </a:t>
            </a:r>
            <a:endParaRPr sz="1350">
              <a:latin typeface="Lato"/>
              <a:ea typeface="Lato"/>
              <a:cs typeface="Lato"/>
              <a:sym typeface="Lato"/>
            </a:endParaRPr>
          </a:p>
        </p:txBody>
      </p:sp>
      <p:sp>
        <p:nvSpPr>
          <p:cNvPr id="153" name="Google Shape;153;p19"/>
          <p:cNvSpPr txBox="1"/>
          <p:nvPr/>
        </p:nvSpPr>
        <p:spPr>
          <a:xfrm>
            <a:off x="729450" y="454212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[7] Salgado, Rui Martim, Federico Danzi, Joana Espain Oliveira, Anter El-Azab, Pedro Ponces Camanho, and Maria Helena Braga. "The Latest Trends in Electric Vehicles Batteries." Molecules 26, no. 11 (2021): 3188.</a:t>
            </a:r>
            <a:endParaRPr sz="900">
              <a:solidFill>
                <a:srgbClr val="595959"/>
              </a:solidFill>
              <a:latin typeface="Lato"/>
              <a:ea typeface="Lato"/>
              <a:cs typeface="Lato"/>
              <a:sym typeface="Lato"/>
            </a:endParaRPr>
          </a:p>
        </p:txBody>
      </p:sp>
      <p:sp>
        <p:nvSpPr>
          <p:cNvPr id="154" name="Google Shape;154;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55" name="Google Shape;155;p1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Battery Chemistry</a:t>
            </a:r>
            <a:endParaRPr/>
          </a:p>
        </p:txBody>
      </p:sp>
      <p:pic>
        <p:nvPicPr>
          <p:cNvPr id="161" name="Google Shape;161;p20"/>
          <p:cNvPicPr preferRelativeResize="0"/>
          <p:nvPr/>
        </p:nvPicPr>
        <p:blipFill rotWithShape="1">
          <a:blip r:embed="rId3">
            <a:alphaModFix/>
          </a:blip>
          <a:srcRect b="7970" l="17607" r="0" t="10616"/>
          <a:stretch/>
        </p:blipFill>
        <p:spPr>
          <a:xfrm>
            <a:off x="4162500" y="1853838"/>
            <a:ext cx="4724400" cy="2628900"/>
          </a:xfrm>
          <a:prstGeom prst="rect">
            <a:avLst/>
          </a:prstGeom>
          <a:noFill/>
          <a:ln>
            <a:noFill/>
          </a:ln>
        </p:spPr>
      </p:pic>
      <p:sp>
        <p:nvSpPr>
          <p:cNvPr id="162" name="Google Shape;162;p20"/>
          <p:cNvSpPr txBox="1"/>
          <p:nvPr/>
        </p:nvSpPr>
        <p:spPr>
          <a:xfrm>
            <a:off x="729450" y="454212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[8] </a:t>
            </a:r>
            <a:r>
              <a:rPr lang="en-GB" sz="900">
                <a:solidFill>
                  <a:srgbClr val="595959"/>
                </a:solidFill>
                <a:latin typeface="Lato"/>
                <a:ea typeface="Lato"/>
                <a:cs typeface="Lato"/>
                <a:sym typeface="Lato"/>
              </a:rPr>
              <a:t>Mohamed, Nourhan, and Nageh K. Allam. "Recent advances in the design of cathode materials for Li-ion batteries." RSC Advances 10, no. 37 (2020): 21662-21685.</a:t>
            </a:r>
            <a:endParaRPr sz="900">
              <a:solidFill>
                <a:srgbClr val="595959"/>
              </a:solidFill>
              <a:latin typeface="Lato"/>
              <a:ea typeface="Lato"/>
              <a:cs typeface="Lato"/>
              <a:sym typeface="Lato"/>
            </a:endParaRPr>
          </a:p>
        </p:txBody>
      </p:sp>
      <p:sp>
        <p:nvSpPr>
          <p:cNvPr id="163" name="Google Shape;163;p20"/>
          <p:cNvSpPr txBox="1"/>
          <p:nvPr/>
        </p:nvSpPr>
        <p:spPr>
          <a:xfrm>
            <a:off x="729450" y="3056600"/>
            <a:ext cx="3346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50">
                <a:latin typeface="Lato"/>
                <a:ea typeface="Lato"/>
                <a:cs typeface="Lato"/>
                <a:sym typeface="Lato"/>
              </a:rPr>
              <a:t>Figure: Comparison of different cathode and anode materials</a:t>
            </a:r>
            <a:r>
              <a:rPr baseline="30000" lang="en-GB" sz="1350">
                <a:latin typeface="Lato"/>
                <a:ea typeface="Lato"/>
                <a:cs typeface="Lato"/>
                <a:sym typeface="Lato"/>
              </a:rPr>
              <a:t>[7]</a:t>
            </a:r>
            <a:r>
              <a:rPr lang="en-GB" sz="1350">
                <a:latin typeface="Lato"/>
                <a:ea typeface="Lato"/>
                <a:cs typeface="Lato"/>
                <a:sym typeface="Lato"/>
              </a:rPr>
              <a:t> </a:t>
            </a:r>
            <a:endParaRPr sz="1350">
              <a:latin typeface="Lato"/>
              <a:ea typeface="Lato"/>
              <a:cs typeface="Lato"/>
              <a:sym typeface="Lato"/>
            </a:endParaRPr>
          </a:p>
        </p:txBody>
      </p:sp>
      <p:sp>
        <p:nvSpPr>
          <p:cNvPr id="164" name="Google Shape;164;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5" name="Google Shape;165;p20"/>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Challenges and trend in cathode materials for Li-ion batteries</a:t>
            </a:r>
            <a:endParaRPr/>
          </a:p>
        </p:txBody>
      </p:sp>
      <p:sp>
        <p:nvSpPr>
          <p:cNvPr id="171" name="Google Shape;171;p21"/>
          <p:cNvSpPr txBox="1"/>
          <p:nvPr>
            <p:ph idx="1" type="body"/>
          </p:nvPr>
        </p:nvSpPr>
        <p:spPr>
          <a:xfrm>
            <a:off x="729450" y="2196825"/>
            <a:ext cx="7688700" cy="2118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2"/>
              </a:buClr>
              <a:buSzPts val="1300"/>
              <a:buChar char="●"/>
            </a:pPr>
            <a:r>
              <a:rPr lang="en-GB">
                <a:solidFill>
                  <a:schemeClr val="dk2"/>
                </a:solidFill>
              </a:rPr>
              <a:t>The development of the cathode materials for Li-ion batteries remains challenging because the existing materials such as layered transition metals oxides, olivines, or spinel all show upsides and downsides.[8]</a:t>
            </a:r>
            <a:endParaRPr>
              <a:solidFill>
                <a:schemeClr val="dk2"/>
              </a:solidFill>
            </a:endParaRPr>
          </a:p>
          <a:p>
            <a:pPr indent="-311150" lvl="0" marL="457200" rtl="0" algn="l">
              <a:spcBef>
                <a:spcPts val="0"/>
              </a:spcBef>
              <a:spcAft>
                <a:spcPts val="0"/>
              </a:spcAft>
              <a:buClr>
                <a:schemeClr val="dk2"/>
              </a:buClr>
              <a:buSzPts val="1300"/>
              <a:buChar char="●"/>
            </a:pPr>
            <a:r>
              <a:rPr lang="en-GB">
                <a:solidFill>
                  <a:schemeClr val="dk2"/>
                </a:solidFill>
              </a:rPr>
              <a:t>Analysis of their performance is done of different cathode materials that have been widely used in Li-ion batteries.</a:t>
            </a:r>
            <a:endParaRPr>
              <a:solidFill>
                <a:schemeClr val="dk2"/>
              </a:solidFill>
            </a:endParaRPr>
          </a:p>
        </p:txBody>
      </p:sp>
      <p:sp>
        <p:nvSpPr>
          <p:cNvPr id="172" name="Google Shape;172;p21"/>
          <p:cNvSpPr txBox="1"/>
          <p:nvPr/>
        </p:nvSpPr>
        <p:spPr>
          <a:xfrm>
            <a:off x="729450" y="454212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595959"/>
                </a:solidFill>
                <a:latin typeface="Lato"/>
                <a:ea typeface="Lato"/>
                <a:cs typeface="Lato"/>
                <a:sym typeface="Lato"/>
              </a:rPr>
              <a:t>[8] </a:t>
            </a:r>
            <a:r>
              <a:rPr lang="en-GB" sz="900">
                <a:solidFill>
                  <a:srgbClr val="595959"/>
                </a:solidFill>
                <a:latin typeface="Lato"/>
                <a:ea typeface="Lato"/>
                <a:cs typeface="Lato"/>
                <a:sym typeface="Lato"/>
              </a:rPr>
              <a:t>Mohamed, Nourhan, and Nageh K. Allam. "Recent advances in the design of cathode materials for Li-ion batteries." RSC Advances 10, no. 37 (2020): 21662-21685.</a:t>
            </a:r>
            <a:endParaRPr sz="1200">
              <a:solidFill>
                <a:srgbClr val="595959"/>
              </a:solidFill>
              <a:latin typeface="Lato"/>
              <a:ea typeface="Lato"/>
              <a:cs typeface="Lato"/>
              <a:sym typeface="Lato"/>
            </a:endParaRPr>
          </a:p>
        </p:txBody>
      </p:sp>
      <p:sp>
        <p:nvSpPr>
          <p:cNvPr id="173" name="Google Shape;173;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74" name="Google Shape;174;p21"/>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20-09-2021</a:t>
            </a:r>
            <a:endParaRPr sz="900">
              <a:solidFill>
                <a:srgbClr val="434343"/>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